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3.xml" ContentType="application/vnd.openxmlformats-officedocument.theme+xml"/>
  <Override PartName="/ppt/slideLayouts/slideLayout8.xml" ContentType="application/vnd.openxmlformats-officedocument.presentationml.slideLayout+xml"/>
  <Override PartName="/ppt/theme/theme4.xml" ContentType="application/vnd.openxmlformats-officedocument.theme+xml"/>
  <Override PartName="/ppt/slideLayouts/slideLayout9.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rawings/drawing1.xml" ContentType="application/vnd.openxmlformats-officedocument.drawingml.chartshapes+xml"/>
  <Override PartName="/ppt/notesSlides/notesSlide6.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7.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autoCompressPictures="0">
  <p:sldMasterIdLst>
    <p:sldMasterId id="2147483660" r:id="rId4"/>
    <p:sldMasterId id="2147483648" r:id="rId5"/>
    <p:sldMasterId id="2147483679" r:id="rId6"/>
    <p:sldMasterId id="2147483677" r:id="rId7"/>
    <p:sldMasterId id="2147483662" r:id="rId8"/>
  </p:sldMasterIdLst>
  <p:notesMasterIdLst>
    <p:notesMasterId r:id="rId23"/>
  </p:notesMasterIdLst>
  <p:handoutMasterIdLst>
    <p:handoutMasterId r:id="rId24"/>
  </p:handoutMasterIdLst>
  <p:sldIdLst>
    <p:sldId id="300" r:id="rId9"/>
    <p:sldId id="331" r:id="rId10"/>
    <p:sldId id="302" r:id="rId11"/>
    <p:sldId id="323" r:id="rId12"/>
    <p:sldId id="324" r:id="rId13"/>
    <p:sldId id="325" r:id="rId14"/>
    <p:sldId id="327" r:id="rId15"/>
    <p:sldId id="295" r:id="rId16"/>
    <p:sldId id="328" r:id="rId17"/>
    <p:sldId id="329" r:id="rId18"/>
    <p:sldId id="330" r:id="rId19"/>
    <p:sldId id="326" r:id="rId20"/>
    <p:sldId id="332" r:id="rId21"/>
    <p:sldId id="275" r:id="rId22"/>
  </p:sldIdLst>
  <p:sldSz cx="12188825" cy="6858000"/>
  <p:notesSz cx="7315200" cy="96012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39"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27EBC"/>
    <a:srgbClr val="EE2C37"/>
    <a:srgbClr val="C1E6FF"/>
    <a:srgbClr val="3CABFD"/>
    <a:srgbClr val="904198"/>
    <a:srgbClr val="393D40"/>
    <a:srgbClr val="DBDBDB"/>
    <a:srgbClr val="555659"/>
    <a:srgbClr val="FDCD05"/>
    <a:srgbClr val="0E3B5E"/>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0" autoAdjust="0"/>
    <p:restoredTop sz="74224" autoAdjust="0"/>
  </p:normalViewPr>
  <p:slideViewPr>
    <p:cSldViewPr snapToGrid="0" snapToObjects="1" showGuides="1">
      <p:cViewPr varScale="1">
        <p:scale>
          <a:sx n="44" d="100"/>
          <a:sy n="44" d="100"/>
        </p:scale>
        <p:origin x="66" y="408"/>
      </p:cViewPr>
      <p:guideLst>
        <p:guide orient="horz" pos="2160"/>
        <p:guide pos="3839"/>
      </p:guideLst>
    </p:cSldViewPr>
  </p:slideViewPr>
  <p:notesTextViewPr>
    <p:cViewPr>
      <p:scale>
        <a:sx n="100" d="100"/>
        <a:sy n="100" d="100"/>
      </p:scale>
      <p:origin x="0" y="0"/>
    </p:cViewPr>
  </p:notesTextViewPr>
  <p:sorterViewPr>
    <p:cViewPr>
      <p:scale>
        <a:sx n="167" d="100"/>
        <a:sy n="167"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5.xml"/><Relationship Id="rId13" Type="http://schemas.openxmlformats.org/officeDocument/2006/relationships/slide" Target="slides/slide5.xml"/><Relationship Id="rId18" Type="http://schemas.openxmlformats.org/officeDocument/2006/relationships/slide" Target="slides/slide10.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3.xml"/><Relationship Id="rId7" Type="http://schemas.openxmlformats.org/officeDocument/2006/relationships/slideMaster" Target="slideMasters/slideMaster4.xml"/><Relationship Id="rId12" Type="http://schemas.openxmlformats.org/officeDocument/2006/relationships/slide" Target="slides/slide4.xml"/><Relationship Id="rId17" Type="http://schemas.openxmlformats.org/officeDocument/2006/relationships/slide" Target="slides/slide9.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8.xml"/><Relationship Id="rId20" Type="http://schemas.openxmlformats.org/officeDocument/2006/relationships/slide" Target="slides/slide12.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3.xml"/><Relationship Id="rId24" Type="http://schemas.openxmlformats.org/officeDocument/2006/relationships/handoutMaster" Target="handoutMasters/handoutMaster1.xml"/><Relationship Id="rId5" Type="http://schemas.openxmlformats.org/officeDocument/2006/relationships/slideMaster" Target="slideMasters/slideMaster2.xml"/><Relationship Id="rId15" Type="http://schemas.openxmlformats.org/officeDocument/2006/relationships/slide" Target="slides/slide7.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2.xml"/><Relationship Id="rId19" Type="http://schemas.openxmlformats.org/officeDocument/2006/relationships/slide" Target="slides/slide11.xml"/><Relationship Id="rId4" Type="http://schemas.openxmlformats.org/officeDocument/2006/relationships/slideMaster" Target="slideMasters/slideMaster1.xml"/><Relationship Id="rId9" Type="http://schemas.openxmlformats.org/officeDocument/2006/relationships/slide" Target="slides/slide1.xml"/><Relationship Id="rId14" Type="http://schemas.openxmlformats.org/officeDocument/2006/relationships/slide" Target="slides/slide6.xml"/><Relationship Id="rId22" Type="http://schemas.openxmlformats.org/officeDocument/2006/relationships/slide" Target="slides/slide14.xml"/><Relationship Id="rId27"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chartUserShapes" Target="../drawings/drawing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2655619782064468"/>
          <c:y val="0"/>
          <c:w val="0.33413465868500236"/>
          <c:h val="0.86937905026479445"/>
        </c:manualLayout>
      </c:layout>
      <c:pieChart>
        <c:varyColors val="1"/>
        <c:ser>
          <c:idx val="0"/>
          <c:order val="0"/>
          <c:tx>
            <c:strRef>
              <c:f>Sheet1!$B$1</c:f>
              <c:strCache>
                <c:ptCount val="1"/>
                <c:pt idx="0">
                  <c:v>Column1</c:v>
                </c:pt>
              </c:strCache>
            </c:strRef>
          </c:tx>
          <c:dPt>
            <c:idx val="0"/>
            <c:bubble3D val="0"/>
            <c:explosion val="9"/>
            <c:spPr>
              <a:solidFill>
                <a:srgbClr val="00BC87"/>
              </a:solidFill>
              <a:ln>
                <a:noFill/>
              </a:ln>
              <a:effectLst/>
            </c:spPr>
            <c:extLst>
              <c:ext xmlns:c16="http://schemas.microsoft.com/office/drawing/2014/chart" uri="{C3380CC4-5D6E-409C-BE32-E72D297353CC}">
                <c16:uniqueId val="{00000001-C14A-497C-A978-7331F411503D}"/>
              </c:ext>
            </c:extLst>
          </c:dPt>
          <c:dPt>
            <c:idx val="1"/>
            <c:bubble3D val="0"/>
            <c:spPr>
              <a:solidFill>
                <a:schemeClr val="accent3"/>
              </a:solidFill>
              <a:ln>
                <a:noFill/>
              </a:ln>
              <a:effectLst/>
            </c:spPr>
            <c:extLst>
              <c:ext xmlns:c16="http://schemas.microsoft.com/office/drawing/2014/chart" uri="{C3380CC4-5D6E-409C-BE32-E72D297353CC}">
                <c16:uniqueId val="{00000003-C14A-497C-A978-7331F411503D}"/>
              </c:ext>
            </c:extLst>
          </c:dPt>
          <c:dPt>
            <c:idx val="2"/>
            <c:bubble3D val="0"/>
            <c:spPr>
              <a:solidFill>
                <a:schemeClr val="accent5"/>
              </a:solidFill>
              <a:ln>
                <a:noFill/>
              </a:ln>
              <a:effectLst/>
            </c:spPr>
            <c:extLst>
              <c:ext xmlns:c16="http://schemas.microsoft.com/office/drawing/2014/chart" uri="{C3380CC4-5D6E-409C-BE32-E72D297353CC}">
                <c16:uniqueId val="{00000005-C14A-497C-A978-7331F411503D}"/>
              </c:ext>
            </c:extLst>
          </c:dPt>
          <c:dPt>
            <c:idx val="3"/>
            <c:bubble3D val="0"/>
            <c:spPr>
              <a:solidFill>
                <a:schemeClr val="accent1">
                  <a:lumMod val="60000"/>
                </a:schemeClr>
              </a:solidFill>
              <a:ln>
                <a:noFill/>
              </a:ln>
              <a:effectLst/>
            </c:spPr>
            <c:extLst>
              <c:ext xmlns:c16="http://schemas.microsoft.com/office/drawing/2014/chart" uri="{C3380CC4-5D6E-409C-BE32-E72D297353CC}">
                <c16:uniqueId val="{00000007-C14A-497C-A978-7331F411503D}"/>
              </c:ext>
            </c:extLst>
          </c:dPt>
          <c:dLbls>
            <c:dLbl>
              <c:idx val="0"/>
              <c:layout>
                <c:manualLayout>
                  <c:x val="-0.18620736317387393"/>
                  <c:y val="-0.20377132318324692"/>
                </c:manualLayout>
              </c:layout>
              <c:tx>
                <c:rich>
                  <a:bodyPr rot="0" spcFirstLastPara="1" vertOverflow="ellipsis" vert="horz" wrap="square" anchor="ctr" anchorCtr="1"/>
                  <a:lstStyle/>
                  <a:p>
                    <a:pPr>
                      <a:defRPr sz="2800" b="1" i="0" u="none" strike="noStrike" kern="1200" baseline="0">
                        <a:solidFill>
                          <a:schemeClr val="bg1"/>
                        </a:solidFill>
                        <a:latin typeface="+mn-lt"/>
                        <a:ea typeface="+mn-ea"/>
                        <a:cs typeface="+mn-cs"/>
                      </a:defRPr>
                    </a:pPr>
                    <a:fld id="{13BCB81A-8383-47C8-BC0E-071D02C87991}" type="CATEGORYNAME">
                      <a:rPr lang="en-US" sz="2800" b="1" smtClean="0">
                        <a:solidFill>
                          <a:schemeClr val="bg1"/>
                        </a:solidFill>
                      </a:rPr>
                      <a:pPr>
                        <a:defRPr sz="2800" b="1">
                          <a:solidFill>
                            <a:schemeClr val="bg1"/>
                          </a:solidFill>
                        </a:defRPr>
                      </a:pPr>
                      <a:t>[CATEGORY NAME]</a:t>
                    </a:fld>
                    <a:r>
                      <a:rPr lang="en-US" sz="2800" b="1" baseline="0" dirty="0">
                        <a:solidFill>
                          <a:schemeClr val="bg1"/>
                        </a:solidFill>
                      </a:rPr>
                      <a:t>, </a:t>
                    </a:r>
                  </a:p>
                  <a:p>
                    <a:pPr>
                      <a:defRPr sz="2800" b="1">
                        <a:solidFill>
                          <a:schemeClr val="bg1"/>
                        </a:solidFill>
                      </a:defRPr>
                    </a:pPr>
                    <a:r>
                      <a:rPr lang="en-US" sz="2800" b="1" baseline="0" dirty="0">
                        <a:solidFill>
                          <a:schemeClr val="bg1"/>
                        </a:solidFill>
                      </a:rPr>
                      <a:t> </a:t>
                    </a:r>
                    <a:fld id="{D8CF64C5-B44B-41F9-9E01-2FCD30897C97}" type="VALUE">
                      <a:rPr lang="en-US" sz="2800" b="1" baseline="0" smtClean="0">
                        <a:solidFill>
                          <a:schemeClr val="bg1"/>
                        </a:solidFill>
                      </a:rPr>
                      <a:pPr>
                        <a:defRPr sz="2800" b="1">
                          <a:solidFill>
                            <a:schemeClr val="bg1"/>
                          </a:solidFill>
                        </a:defRPr>
                      </a:pPr>
                      <a:t>[VALUE]</a:t>
                    </a:fld>
                    <a:endParaRPr lang="en-US" sz="2800" b="1" baseline="0" dirty="0">
                      <a:solidFill>
                        <a:schemeClr val="bg1"/>
                      </a:solidFill>
                    </a:endParaRPr>
                  </a:p>
                </c:rich>
              </c:tx>
              <c:spPr>
                <a:noFill/>
                <a:ln>
                  <a:noFill/>
                </a:ln>
                <a:effectLst/>
              </c:spPr>
              <c:txPr>
                <a:bodyPr rot="0" spcFirstLastPara="1" vertOverflow="ellipsis" vert="horz" wrap="square" anchor="ctr" anchorCtr="1"/>
                <a:lstStyle/>
                <a:p>
                  <a:pPr>
                    <a:defRPr sz="2800" b="1" i="0" u="none" strike="noStrike" kern="1200" baseline="0">
                      <a:solidFill>
                        <a:schemeClr val="bg1"/>
                      </a:solidFill>
                      <a:latin typeface="+mn-lt"/>
                      <a:ea typeface="+mn-ea"/>
                      <a:cs typeface="+mn-cs"/>
                    </a:defRPr>
                  </a:pPr>
                  <a:endParaRPr lang="en-US"/>
                </a:p>
              </c:txPr>
              <c:showLegendKey val="0"/>
              <c:showVal val="1"/>
              <c:showCatName val="1"/>
              <c:showSerName val="0"/>
              <c:showPercent val="0"/>
              <c:showBubbleSize val="0"/>
              <c:extLst>
                <c:ext xmlns:c15="http://schemas.microsoft.com/office/drawing/2012/chart" uri="{CE6537A1-D6FC-4f65-9D91-7224C49458BB}">
                  <c15:layout>
                    <c:manualLayout>
                      <c:w val="0.24644974198471886"/>
                      <c:h val="0.25808404818468411"/>
                    </c:manualLayout>
                  </c15:layout>
                  <c15:dlblFieldTable/>
                  <c15:showDataLabelsRange val="0"/>
                </c:ext>
                <c:ext xmlns:c16="http://schemas.microsoft.com/office/drawing/2014/chart" uri="{C3380CC4-5D6E-409C-BE32-E72D297353CC}">
                  <c16:uniqueId val="{00000001-C14A-497C-A978-7331F411503D}"/>
                </c:ext>
              </c:extLst>
            </c:dLbl>
            <c:dLbl>
              <c:idx val="1"/>
              <c:layout>
                <c:manualLayout>
                  <c:x val="0.14551918620240509"/>
                  <c:y val="-6.6557697476876496E-2"/>
                </c:manualLayout>
              </c:layout>
              <c:tx>
                <c:rich>
                  <a:bodyPr rot="0" spcFirstLastPara="1" vertOverflow="ellipsis" vert="horz" wrap="square" anchor="ctr" anchorCtr="1"/>
                  <a:lstStyle/>
                  <a:p>
                    <a:pPr>
                      <a:defRPr sz="1400" b="1" i="0" u="none" strike="noStrike" kern="1200" baseline="0">
                        <a:solidFill>
                          <a:schemeClr val="bg1"/>
                        </a:solidFill>
                        <a:latin typeface="+mn-lt"/>
                        <a:ea typeface="+mn-ea"/>
                        <a:cs typeface="+mn-cs"/>
                      </a:defRPr>
                    </a:pPr>
                    <a:fld id="{F3ADA861-8596-43CE-98F6-1673BCD44A45}" type="CATEGORYNAME">
                      <a:rPr lang="en-US" sz="1400" b="1">
                        <a:solidFill>
                          <a:schemeClr val="bg1"/>
                        </a:solidFill>
                      </a:rPr>
                      <a:pPr>
                        <a:defRPr sz="1400" b="1">
                          <a:solidFill>
                            <a:schemeClr val="bg1"/>
                          </a:solidFill>
                        </a:defRPr>
                      </a:pPr>
                      <a:t>[CATEGORY NAME]</a:t>
                    </a:fld>
                    <a:r>
                      <a:rPr lang="en-US" sz="1400" b="1" dirty="0">
                        <a:solidFill>
                          <a:schemeClr val="bg1"/>
                        </a:solidFill>
                      </a:rPr>
                      <a:t>, </a:t>
                    </a:r>
                  </a:p>
                  <a:p>
                    <a:pPr>
                      <a:defRPr sz="1400" b="1">
                        <a:solidFill>
                          <a:schemeClr val="bg1"/>
                        </a:solidFill>
                      </a:defRPr>
                    </a:pPr>
                    <a:fld id="{D5E3C2AC-CFC4-4716-9453-3B4A0CDCDC50}" type="VALUE">
                      <a:rPr lang="en-US" sz="1400" b="1">
                        <a:solidFill>
                          <a:schemeClr val="bg1"/>
                        </a:solidFill>
                      </a:rPr>
                      <a:pPr>
                        <a:defRPr sz="1400" b="1">
                          <a:solidFill>
                            <a:schemeClr val="bg1"/>
                          </a:solidFill>
                        </a:defRPr>
                      </a:pPr>
                      <a:t>[VALUE]</a:t>
                    </a:fld>
                    <a:endParaRPr lang="en-US"/>
                  </a:p>
                </c:rich>
              </c:tx>
              <c:spPr>
                <a:noFill/>
                <a:ln>
                  <a:noFill/>
                </a:ln>
                <a:effectLst/>
              </c:spPr>
              <c:txPr>
                <a:bodyPr rot="0" spcFirstLastPara="1" vertOverflow="ellipsis" vert="horz" wrap="square" anchor="ctr" anchorCtr="1"/>
                <a:lstStyle/>
                <a:p>
                  <a:pPr>
                    <a:defRPr sz="1400" b="1" i="0" u="none" strike="noStrike" kern="1200" baseline="0">
                      <a:solidFill>
                        <a:schemeClr val="bg1"/>
                      </a:solidFill>
                      <a:latin typeface="+mn-lt"/>
                      <a:ea typeface="+mn-ea"/>
                      <a:cs typeface="+mn-cs"/>
                    </a:defRPr>
                  </a:pPr>
                  <a:endParaRPr lang="en-US"/>
                </a:p>
              </c:txPr>
              <c:showLegendKey val="0"/>
              <c:showVal val="1"/>
              <c:showCatName val="1"/>
              <c:showSerName val="0"/>
              <c:showPercent val="0"/>
              <c:showBubbleSize val="0"/>
              <c:extLst>
                <c:ext xmlns:c15="http://schemas.microsoft.com/office/drawing/2012/chart" uri="{CE6537A1-D6FC-4f65-9D91-7224C49458BB}">
                  <c15:layout>
                    <c:manualLayout>
                      <c:w val="0.1408874426857307"/>
                      <c:h val="0.22150272717502636"/>
                    </c:manualLayout>
                  </c15:layout>
                  <c15:dlblFieldTable/>
                  <c15:showDataLabelsRange val="0"/>
                </c:ext>
                <c:ext xmlns:c16="http://schemas.microsoft.com/office/drawing/2014/chart" uri="{C3380CC4-5D6E-409C-BE32-E72D297353CC}">
                  <c16:uniqueId val="{00000003-C14A-497C-A978-7331F411503D}"/>
                </c:ext>
              </c:extLst>
            </c:dLbl>
            <c:dLbl>
              <c:idx val="2"/>
              <c:layout>
                <c:manualLayout>
                  <c:x val="0.11091306629368579"/>
                  <c:y val="9.3894255345265049E-2"/>
                </c:manualLayout>
              </c:layout>
              <c:tx>
                <c:rich>
                  <a:bodyPr rot="0" spcFirstLastPara="1" vertOverflow="ellipsis" vert="horz" wrap="square" anchor="ctr" anchorCtr="1"/>
                  <a:lstStyle/>
                  <a:p>
                    <a:pPr>
                      <a:defRPr sz="1400" b="1" i="0" u="none" strike="noStrike" kern="1200" baseline="0">
                        <a:solidFill>
                          <a:schemeClr val="tx1"/>
                        </a:solidFill>
                        <a:latin typeface="+mn-lt"/>
                        <a:ea typeface="+mn-ea"/>
                        <a:cs typeface="+mn-cs"/>
                      </a:defRPr>
                    </a:pPr>
                    <a:r>
                      <a:rPr lang="en-US" sz="1400" b="1" dirty="0">
                        <a:solidFill>
                          <a:schemeClr val="tx1"/>
                        </a:solidFill>
                      </a:rPr>
                      <a:t> Private</a:t>
                    </a:r>
                  </a:p>
                  <a:p>
                    <a:pPr>
                      <a:defRPr sz="1400" b="1"/>
                    </a:pPr>
                    <a:r>
                      <a:rPr lang="en-US" sz="1400" b="1" dirty="0">
                        <a:solidFill>
                          <a:schemeClr val="tx1"/>
                        </a:solidFill>
                      </a:rPr>
                      <a:t>Insurance,</a:t>
                    </a:r>
                  </a:p>
                  <a:p>
                    <a:pPr>
                      <a:defRPr sz="1400" b="1"/>
                    </a:pPr>
                    <a:r>
                      <a:rPr lang="en-US" sz="1400" b="1" dirty="0">
                        <a:solidFill>
                          <a:schemeClr val="tx1"/>
                        </a:solidFill>
                      </a:rPr>
                      <a:t> </a:t>
                    </a:r>
                    <a:fld id="{DF4F1D3D-00D8-4C02-8329-BFCE3281F51A}" type="VALUE">
                      <a:rPr lang="en-US" sz="1400" b="1">
                        <a:solidFill>
                          <a:schemeClr val="tx1"/>
                        </a:solidFill>
                      </a:rPr>
                      <a:pPr>
                        <a:defRPr sz="1400" b="1"/>
                      </a:pPr>
                      <a:t>[VALUE]</a:t>
                    </a:fld>
                    <a:endParaRPr lang="en-US" sz="1400" b="1" dirty="0">
                      <a:solidFill>
                        <a:schemeClr val="tx1"/>
                      </a:solidFill>
                    </a:endParaRPr>
                  </a:p>
                </c:rich>
              </c:tx>
              <c:spPr>
                <a:noFill/>
                <a:ln>
                  <a:noFill/>
                </a:ln>
                <a:effectLst/>
              </c:spPr>
              <c:txPr>
                <a:bodyPr rot="0" spcFirstLastPara="1" vertOverflow="ellipsis" vert="horz" wrap="square" anchor="ctr" anchorCtr="1"/>
                <a:lstStyle/>
                <a:p>
                  <a:pPr>
                    <a:defRPr sz="1400" b="1" i="0" u="none" strike="noStrike" kern="1200" baseline="0">
                      <a:solidFill>
                        <a:schemeClr val="tx1"/>
                      </a:solidFill>
                      <a:latin typeface="+mn-lt"/>
                      <a:ea typeface="+mn-ea"/>
                      <a:cs typeface="+mn-cs"/>
                    </a:defRPr>
                  </a:pPr>
                  <a:endParaRPr lang="en-US"/>
                </a:p>
              </c:txPr>
              <c:showLegendKey val="0"/>
              <c:showVal val="1"/>
              <c:showCatName val="1"/>
              <c:showSerName val="0"/>
              <c:showPercent val="0"/>
              <c:showBubbleSize val="0"/>
              <c:extLst>
                <c:ext xmlns:c15="http://schemas.microsoft.com/office/drawing/2012/chart" uri="{CE6537A1-D6FC-4f65-9D91-7224C49458BB}">
                  <c15:layout>
                    <c:manualLayout>
                      <c:w val="0.13147215499326853"/>
                      <c:h val="0.18745476665107744"/>
                    </c:manualLayout>
                  </c15:layout>
                  <c15:dlblFieldTable/>
                  <c15:showDataLabelsRange val="0"/>
                </c:ext>
                <c:ext xmlns:c16="http://schemas.microsoft.com/office/drawing/2014/chart" uri="{C3380CC4-5D6E-409C-BE32-E72D297353CC}">
                  <c16:uniqueId val="{00000005-C14A-497C-A978-7331F411503D}"/>
                </c:ext>
              </c:extLst>
            </c:dLbl>
            <c:dLbl>
              <c:idx val="3"/>
              <c:layout>
                <c:manualLayout>
                  <c:x val="2.1649364650078513E-2"/>
                  <c:y val="0.14647719804166207"/>
                </c:manualLayout>
              </c:layout>
              <c:tx>
                <c:rich>
                  <a:bodyPr rot="0" spcFirstLastPara="1" vertOverflow="ellipsis" vert="horz" wrap="square" anchor="ctr" anchorCtr="1"/>
                  <a:lstStyle/>
                  <a:p>
                    <a:pPr>
                      <a:defRPr sz="1400" b="1" i="0" u="none" strike="noStrike" kern="1200" baseline="0">
                        <a:solidFill>
                          <a:schemeClr val="bg1"/>
                        </a:solidFill>
                        <a:latin typeface="+mn-lt"/>
                        <a:ea typeface="+mn-ea"/>
                        <a:cs typeface="+mn-cs"/>
                      </a:defRPr>
                    </a:pPr>
                    <a:fld id="{30FFB92A-28E6-437E-B2F0-ECBA6FD2D483}" type="CATEGORYNAME">
                      <a:rPr lang="en-US" sz="1400" b="1">
                        <a:solidFill>
                          <a:schemeClr val="bg1"/>
                        </a:solidFill>
                      </a:rPr>
                      <a:pPr>
                        <a:defRPr sz="1400" b="1">
                          <a:solidFill>
                            <a:schemeClr val="bg1"/>
                          </a:solidFill>
                        </a:defRPr>
                      </a:pPr>
                      <a:t>[CATEGORY NAME]</a:t>
                    </a:fld>
                    <a:r>
                      <a:rPr lang="en-US" sz="1400" b="1">
                        <a:solidFill>
                          <a:schemeClr val="bg1"/>
                        </a:solidFill>
                      </a:rPr>
                      <a:t>, </a:t>
                    </a:r>
                    <a:fld id="{0FCB2855-648D-4E4A-8084-07131126E999}" type="VALUE">
                      <a:rPr lang="en-US" sz="1400" b="1">
                        <a:solidFill>
                          <a:schemeClr val="bg1"/>
                        </a:solidFill>
                      </a:rPr>
                      <a:pPr>
                        <a:defRPr sz="1400" b="1">
                          <a:solidFill>
                            <a:schemeClr val="bg1"/>
                          </a:solidFill>
                        </a:defRPr>
                      </a:pPr>
                      <a:t>[VALUE]</a:t>
                    </a:fld>
                    <a:endParaRPr lang="en-US" sz="1400" b="1">
                      <a:solidFill>
                        <a:schemeClr val="bg1"/>
                      </a:solidFill>
                    </a:endParaRPr>
                  </a:p>
                </c:rich>
              </c:tx>
              <c:spPr>
                <a:noFill/>
                <a:ln>
                  <a:noFill/>
                </a:ln>
                <a:effectLst/>
              </c:spPr>
              <c:txPr>
                <a:bodyPr rot="0" spcFirstLastPara="1" vertOverflow="ellipsis" vert="horz" wrap="square" anchor="ctr" anchorCtr="1"/>
                <a:lstStyle/>
                <a:p>
                  <a:pPr>
                    <a:defRPr sz="1400" b="1" i="0" u="none" strike="noStrike" kern="1200" baseline="0">
                      <a:solidFill>
                        <a:schemeClr val="bg1"/>
                      </a:solidFill>
                      <a:latin typeface="+mn-lt"/>
                      <a:ea typeface="+mn-ea"/>
                      <a:cs typeface="+mn-cs"/>
                    </a:defRPr>
                  </a:pPr>
                  <a:endParaRPr lang="en-US"/>
                </a:p>
              </c:txPr>
              <c:showLegendKey val="0"/>
              <c:showVal val="1"/>
              <c:showCatName val="1"/>
              <c:showSerName val="0"/>
              <c:showPercent val="0"/>
              <c:showBubbleSize val="0"/>
              <c:extLst>
                <c:ext xmlns:c15="http://schemas.microsoft.com/office/drawing/2012/chart" uri="{CE6537A1-D6FC-4f65-9D91-7224C49458BB}">
                  <c15:layout>
                    <c:manualLayout>
                      <c:w val="0.12642252965856082"/>
                      <c:h val="0.26500628489124572"/>
                    </c:manualLayout>
                  </c15:layout>
                  <c15:dlblFieldTable/>
                  <c15:showDataLabelsRange val="0"/>
                </c:ext>
                <c:ext xmlns:c16="http://schemas.microsoft.com/office/drawing/2014/chart" uri="{C3380CC4-5D6E-409C-BE32-E72D297353CC}">
                  <c16:uniqueId val="{00000007-C14A-497C-A978-7331F411503D}"/>
                </c:ext>
              </c:extLst>
            </c:dLbl>
            <c:spPr>
              <a:noFill/>
              <a:ln>
                <a:noFill/>
              </a:ln>
              <a:effectLst/>
            </c:spPr>
            <c:txPr>
              <a:bodyPr rot="0" spcFirstLastPara="1" vertOverflow="ellipsis" vert="horz" wrap="square" anchor="ctr" anchorCtr="1"/>
              <a:lstStyle/>
              <a:p>
                <a:pPr>
                  <a:defRPr sz="2800" b="0" i="0" u="none" strike="noStrike" kern="1200" baseline="0">
                    <a:solidFill>
                      <a:schemeClr val="tx1"/>
                    </a:solidFill>
                    <a:latin typeface="+mn-lt"/>
                    <a:ea typeface="+mn-ea"/>
                    <a:cs typeface="+mn-cs"/>
                  </a:defRPr>
                </a:pPr>
                <a:endParaRPr lang="en-US"/>
              </a:p>
            </c:txPr>
            <c:showLegendKey val="0"/>
            <c:showVal val="1"/>
            <c:showCatName val="1"/>
            <c:showSerName val="0"/>
            <c:showPercent val="0"/>
            <c:showBubbleSize val="0"/>
            <c:showLeaderLines val="1"/>
            <c:leaderLines>
              <c:spPr>
                <a:ln w="9525" cap="flat" cmpd="sng" algn="ctr">
                  <a:solidFill>
                    <a:schemeClr val="tx1">
                      <a:shade val="95000"/>
                      <a:satMod val="105000"/>
                    </a:schemeClr>
                  </a:solidFill>
                  <a:prstDash val="solid"/>
                  <a:round/>
                </a:ln>
                <a:effectLst/>
              </c:spPr>
            </c:leaderLines>
            <c:extLst>
              <c:ext xmlns:c15="http://schemas.microsoft.com/office/drawing/2012/chart" uri="{CE6537A1-D6FC-4f65-9D91-7224C49458BB}"/>
            </c:extLst>
          </c:dLbls>
          <c:cat>
            <c:strRef>
              <c:f>Sheet1!$A$2:$A$5</c:f>
              <c:strCache>
                <c:ptCount val="4"/>
                <c:pt idx="0">
                  <c:v>Medicaid</c:v>
                </c:pt>
                <c:pt idx="1">
                  <c:v>Out-of-Pocket</c:v>
                </c:pt>
                <c:pt idx="2">
                  <c:v>Private Insurance</c:v>
                </c:pt>
                <c:pt idx="3">
                  <c:v>Other Public and Private</c:v>
                </c:pt>
              </c:strCache>
            </c:strRef>
          </c:cat>
          <c:val>
            <c:numRef>
              <c:f>Sheet1!$B$2:$B$5</c:f>
              <c:numCache>
                <c:formatCode>0%</c:formatCode>
                <c:ptCount val="4"/>
                <c:pt idx="0">
                  <c:v>0.52</c:v>
                </c:pt>
                <c:pt idx="1">
                  <c:v>0.16</c:v>
                </c:pt>
                <c:pt idx="2">
                  <c:v>0.11</c:v>
                </c:pt>
                <c:pt idx="3">
                  <c:v>0.2</c:v>
                </c:pt>
              </c:numCache>
            </c:numRef>
          </c:val>
          <c:extLst>
            <c:ext xmlns:c16="http://schemas.microsoft.com/office/drawing/2014/chart" uri="{C3380CC4-5D6E-409C-BE32-E72D297353CC}">
              <c16:uniqueId val="{00000008-C14A-497C-A978-7331F411503D}"/>
            </c:ext>
          </c:extLst>
        </c:ser>
        <c:dLbls>
          <c:showLegendKey val="0"/>
          <c:showVal val="0"/>
          <c:showCatName val="0"/>
          <c:showSerName val="0"/>
          <c:showPercent val="0"/>
          <c:showBubbleSize val="0"/>
          <c:showLeaderLines val="1"/>
        </c:dLbls>
        <c:firstSliceAng val="32"/>
      </c:pieChart>
      <c:spPr>
        <a:noFill/>
        <a:ln>
          <a:noFill/>
        </a:ln>
        <a:effectLst/>
      </c:spPr>
    </c:plotArea>
    <c:plotVisOnly val="1"/>
    <c:dispBlanksAs val="zero"/>
    <c:showDLblsOverMax val="0"/>
  </c:chart>
  <c:spPr>
    <a:noFill/>
    <a:ln w="9525" cap="flat" cmpd="sng" algn="ctr">
      <a:noFill/>
      <a:prstDash val="solid"/>
    </a:ln>
    <a:effectLst/>
  </c:spPr>
  <c:txPr>
    <a:bodyPr/>
    <a:lstStyle/>
    <a:p>
      <a:pPr>
        <a:defRPr sz="2400"/>
      </a:pPr>
      <a:endParaRPr lang="en-US"/>
    </a:p>
  </c:txPr>
  <c:externalData r:id="rId3">
    <c:autoUpdate val="0"/>
  </c:externalData>
  <c:userShapes r:id="rId4"/>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400" b="0" i="0" u="none" strike="noStrike" kern="1200" spc="0" baseline="0">
                <a:solidFill>
                  <a:schemeClr val="tx1"/>
                </a:solidFill>
                <a:latin typeface="+mn-lt"/>
                <a:ea typeface="+mn-ea"/>
                <a:cs typeface="+mn-cs"/>
              </a:defRPr>
            </a:pPr>
            <a:r>
              <a:rPr lang="en-US" sz="2400" dirty="0">
                <a:solidFill>
                  <a:schemeClr val="tx1"/>
                </a:solidFill>
              </a:rPr>
              <a:t> Financial and Functional Eligibility Criteria for Medicaid HCBS Waivers Compared to Institutions</a:t>
            </a:r>
          </a:p>
        </c:rich>
      </c:tx>
      <c:overlay val="0"/>
      <c:spPr>
        <a:noFill/>
        <a:ln>
          <a:noFill/>
        </a:ln>
        <a:effectLst/>
      </c:spPr>
      <c:txPr>
        <a:bodyPr rot="0" spcFirstLastPara="1" vertOverflow="ellipsis" vert="horz" wrap="square" anchor="ctr" anchorCtr="1"/>
        <a:lstStyle/>
        <a:p>
          <a:pPr>
            <a:defRPr sz="2400" b="0" i="0" u="none" strike="noStrike" kern="1200" spc="0" baseline="0">
              <a:solidFill>
                <a:schemeClr val="tx1"/>
              </a:solidFill>
              <a:latin typeface="+mn-lt"/>
              <a:ea typeface="+mn-ea"/>
              <a:cs typeface="+mn-cs"/>
            </a:defRPr>
          </a:pPr>
          <a:endParaRPr lang="en-US"/>
        </a:p>
      </c:txPr>
    </c:title>
    <c:autoTitleDeleted val="0"/>
    <c:plotArea>
      <c:layout>
        <c:manualLayout>
          <c:layoutTarget val="inner"/>
          <c:xMode val="edge"/>
          <c:yMode val="edge"/>
          <c:x val="1.1461318051575931E-2"/>
          <c:y val="0.22560945500784035"/>
          <c:w val="0.97707736389684818"/>
          <c:h val="0.46120427832300431"/>
        </c:manualLayout>
      </c:layout>
      <c:barChart>
        <c:barDir val="col"/>
        <c:grouping val="clustered"/>
        <c:varyColors val="0"/>
        <c:ser>
          <c:idx val="0"/>
          <c:order val="0"/>
          <c:tx>
            <c:strRef>
              <c:f>Sheet1!$B$1</c:f>
              <c:strCache>
                <c:ptCount val="1"/>
                <c:pt idx="0">
                  <c:v>Less stringent than institutions</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240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Financial Eligibility</c:v>
                </c:pt>
                <c:pt idx="1">
                  <c:v>Functional Eligibility</c:v>
                </c:pt>
              </c:strCache>
            </c:strRef>
          </c:cat>
          <c:val>
            <c:numRef>
              <c:f>Sheet1!$B$2:$B$3</c:f>
              <c:numCache>
                <c:formatCode>General</c:formatCode>
                <c:ptCount val="2"/>
                <c:pt idx="0">
                  <c:v>19</c:v>
                </c:pt>
                <c:pt idx="1">
                  <c:v>20</c:v>
                </c:pt>
              </c:numCache>
            </c:numRef>
          </c:val>
          <c:extLst>
            <c:ext xmlns:c16="http://schemas.microsoft.com/office/drawing/2014/chart" uri="{C3380CC4-5D6E-409C-BE32-E72D297353CC}">
              <c16:uniqueId val="{00000000-4A81-4C74-A149-940FB1317A5B}"/>
            </c:ext>
          </c:extLst>
        </c:ser>
        <c:ser>
          <c:idx val="1"/>
          <c:order val="1"/>
          <c:tx>
            <c:strRef>
              <c:f>Sheet1!$C$1</c:f>
              <c:strCache>
                <c:ptCount val="1"/>
                <c:pt idx="0">
                  <c:v>Same as institutions</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240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Financial Eligibility</c:v>
                </c:pt>
                <c:pt idx="1">
                  <c:v>Functional Eligibility</c:v>
                </c:pt>
              </c:strCache>
            </c:strRef>
          </c:cat>
          <c:val>
            <c:numRef>
              <c:f>Sheet1!$C$2:$C$3</c:f>
              <c:numCache>
                <c:formatCode>General</c:formatCode>
                <c:ptCount val="2"/>
                <c:pt idx="0">
                  <c:v>246</c:v>
                </c:pt>
                <c:pt idx="1">
                  <c:v>254</c:v>
                </c:pt>
              </c:numCache>
            </c:numRef>
          </c:val>
          <c:extLst>
            <c:ext xmlns:c16="http://schemas.microsoft.com/office/drawing/2014/chart" uri="{C3380CC4-5D6E-409C-BE32-E72D297353CC}">
              <c16:uniqueId val="{00000001-4A81-4C74-A149-940FB1317A5B}"/>
            </c:ext>
          </c:extLst>
        </c:ser>
        <c:ser>
          <c:idx val="2"/>
          <c:order val="2"/>
          <c:tx>
            <c:strRef>
              <c:f>Sheet1!$D$1</c:f>
              <c:strCache>
                <c:ptCount val="1"/>
                <c:pt idx="0">
                  <c:v>More stringent than institutions</c:v>
                </c:pt>
              </c:strCache>
            </c:strRef>
          </c:tx>
          <c:spPr>
            <a:solidFill>
              <a:schemeClr val="accent6"/>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240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Financial Eligibility</c:v>
                </c:pt>
                <c:pt idx="1">
                  <c:v>Functional Eligibility</c:v>
                </c:pt>
              </c:strCache>
            </c:strRef>
          </c:cat>
          <c:val>
            <c:numRef>
              <c:f>Sheet1!$D$2:$D$3</c:f>
              <c:numCache>
                <c:formatCode>General</c:formatCode>
                <c:ptCount val="2"/>
                <c:pt idx="0">
                  <c:v>12</c:v>
                </c:pt>
                <c:pt idx="1">
                  <c:v>3</c:v>
                </c:pt>
              </c:numCache>
            </c:numRef>
          </c:val>
          <c:extLst>
            <c:ext xmlns:c16="http://schemas.microsoft.com/office/drawing/2014/chart" uri="{C3380CC4-5D6E-409C-BE32-E72D297353CC}">
              <c16:uniqueId val="{00000002-4A81-4C74-A149-940FB1317A5B}"/>
            </c:ext>
          </c:extLst>
        </c:ser>
        <c:dLbls>
          <c:dLblPos val="outEnd"/>
          <c:showLegendKey val="0"/>
          <c:showVal val="1"/>
          <c:showCatName val="0"/>
          <c:showSerName val="0"/>
          <c:showPercent val="0"/>
          <c:showBubbleSize val="0"/>
        </c:dLbls>
        <c:gapWidth val="219"/>
        <c:overlap val="-27"/>
        <c:axId val="1122054975"/>
        <c:axId val="1011640799"/>
      </c:barChart>
      <c:catAx>
        <c:axId val="1122054975"/>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400" b="0" i="0" u="none" strike="noStrike" kern="1200" baseline="0">
                <a:solidFill>
                  <a:schemeClr val="tx1"/>
                </a:solidFill>
                <a:latin typeface="+mn-lt"/>
                <a:ea typeface="+mn-ea"/>
                <a:cs typeface="+mn-cs"/>
              </a:defRPr>
            </a:pPr>
            <a:endParaRPr lang="en-US"/>
          </a:p>
        </c:txPr>
        <c:crossAx val="1011640799"/>
        <c:crosses val="autoZero"/>
        <c:auto val="1"/>
        <c:lblAlgn val="ctr"/>
        <c:lblOffset val="100"/>
        <c:noMultiLvlLbl val="0"/>
      </c:catAx>
      <c:valAx>
        <c:axId val="1011640799"/>
        <c:scaling>
          <c:orientation val="minMax"/>
        </c:scaling>
        <c:delete val="1"/>
        <c:axPos val="l"/>
        <c:numFmt formatCode="General" sourceLinked="1"/>
        <c:majorTickMark val="none"/>
        <c:minorTickMark val="none"/>
        <c:tickLblPos val="nextTo"/>
        <c:crossAx val="1122054975"/>
        <c:crosses val="autoZero"/>
        <c:crossBetween val="between"/>
      </c:valAx>
      <c:spPr>
        <a:noFill/>
        <a:ln>
          <a:noFill/>
        </a:ln>
        <a:effectLst/>
      </c:spPr>
    </c:plotArea>
    <c:legend>
      <c:legendPos val="b"/>
      <c:layout>
        <c:manualLayout>
          <c:xMode val="edge"/>
          <c:yMode val="edge"/>
          <c:x val="0"/>
          <c:y val="0.798468549436681"/>
          <c:w val="1"/>
          <c:h val="0.1841539997897374"/>
        </c:manualLayout>
      </c:layout>
      <c:overlay val="0"/>
      <c:spPr>
        <a:noFill/>
        <a:ln>
          <a:noFill/>
        </a:ln>
        <a:effectLst/>
      </c:spPr>
      <c:txPr>
        <a:bodyPr rot="0" spcFirstLastPara="1" vertOverflow="ellipsis" vert="horz" wrap="square" anchor="ctr" anchorCtr="1"/>
        <a:lstStyle/>
        <a:p>
          <a:pPr>
            <a:defRPr sz="2400" b="0" i="1"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2400"/>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sz="2400" b="0" i="0" u="none" strike="noStrike" baseline="0" dirty="0">
                <a:solidFill>
                  <a:schemeClr val="tx1"/>
                </a:solidFill>
                <a:effectLst/>
              </a:rPr>
              <a:t>Number of States Expanding Financial Eligibility for Medicaid LTSS, by Care Setting</a:t>
            </a:r>
            <a:endParaRPr lang="en-US" sz="2400" dirty="0">
              <a:solidFill>
                <a:schemeClr val="tx1"/>
              </a:solidFill>
            </a:endParaRPr>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1.2396111578491744E-2"/>
          <c:y val="0.16154633101351709"/>
          <c:w val="0.97520777684301652"/>
          <c:h val="0.55464970045818995"/>
        </c:manualLayout>
      </c:layout>
      <c:barChart>
        <c:barDir val="col"/>
        <c:grouping val="clustered"/>
        <c:varyColors val="0"/>
        <c:ser>
          <c:idx val="0"/>
          <c:order val="0"/>
          <c:tx>
            <c:strRef>
              <c:f>Sheet1!$B$1</c:f>
              <c:strCache>
                <c:ptCount val="1"/>
                <c:pt idx="0">
                  <c:v>Institutional Care</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240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Special Income Rule</c:v>
                </c:pt>
                <c:pt idx="1">
                  <c:v>Miller Trusts</c:v>
                </c:pt>
                <c:pt idx="2">
                  <c:v>Spousal Impoverishment Rules</c:v>
                </c:pt>
              </c:strCache>
            </c:strRef>
          </c:cat>
          <c:val>
            <c:numRef>
              <c:f>Sheet1!$B$2:$B$4</c:f>
              <c:numCache>
                <c:formatCode>General</c:formatCode>
                <c:ptCount val="3"/>
                <c:pt idx="0">
                  <c:v>42</c:v>
                </c:pt>
                <c:pt idx="1">
                  <c:v>25</c:v>
                </c:pt>
                <c:pt idx="2">
                  <c:v>51</c:v>
                </c:pt>
              </c:numCache>
            </c:numRef>
          </c:val>
          <c:extLst>
            <c:ext xmlns:c16="http://schemas.microsoft.com/office/drawing/2014/chart" uri="{C3380CC4-5D6E-409C-BE32-E72D297353CC}">
              <c16:uniqueId val="{00000000-9AF1-40A4-9CDA-89BBD6B5E05E}"/>
            </c:ext>
          </c:extLst>
        </c:ser>
        <c:ser>
          <c:idx val="1"/>
          <c:order val="1"/>
          <c:tx>
            <c:strRef>
              <c:f>Sheet1!$C$1</c:f>
              <c:strCache>
                <c:ptCount val="1"/>
                <c:pt idx="0">
                  <c:v>HCBS</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240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Special Income Rule</c:v>
                </c:pt>
                <c:pt idx="1">
                  <c:v>Miller Trusts</c:v>
                </c:pt>
                <c:pt idx="2">
                  <c:v>Spousal Impoverishment Rules</c:v>
                </c:pt>
              </c:strCache>
            </c:strRef>
          </c:cat>
          <c:val>
            <c:numRef>
              <c:f>Sheet1!$C$2:$C$4</c:f>
              <c:numCache>
                <c:formatCode>General</c:formatCode>
                <c:ptCount val="3"/>
                <c:pt idx="0">
                  <c:v>43</c:v>
                </c:pt>
                <c:pt idx="1">
                  <c:v>22</c:v>
                </c:pt>
                <c:pt idx="2">
                  <c:v>50</c:v>
                </c:pt>
              </c:numCache>
            </c:numRef>
          </c:val>
          <c:extLst>
            <c:ext xmlns:c16="http://schemas.microsoft.com/office/drawing/2014/chart" uri="{C3380CC4-5D6E-409C-BE32-E72D297353CC}">
              <c16:uniqueId val="{00000001-9AF1-40A4-9CDA-89BBD6B5E05E}"/>
            </c:ext>
          </c:extLst>
        </c:ser>
        <c:dLbls>
          <c:dLblPos val="outEnd"/>
          <c:showLegendKey val="0"/>
          <c:showVal val="1"/>
          <c:showCatName val="0"/>
          <c:showSerName val="0"/>
          <c:showPercent val="0"/>
          <c:showBubbleSize val="0"/>
        </c:dLbls>
        <c:gapWidth val="219"/>
        <c:overlap val="-27"/>
        <c:axId val="1146520655"/>
        <c:axId val="1120521263"/>
      </c:barChart>
      <c:catAx>
        <c:axId val="1146520655"/>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400" b="0" i="0" u="none" strike="noStrike" kern="1200" baseline="0">
                <a:solidFill>
                  <a:schemeClr val="tx1"/>
                </a:solidFill>
                <a:latin typeface="+mn-lt"/>
                <a:ea typeface="+mn-ea"/>
                <a:cs typeface="+mn-cs"/>
              </a:defRPr>
            </a:pPr>
            <a:endParaRPr lang="en-US"/>
          </a:p>
        </c:txPr>
        <c:crossAx val="1120521263"/>
        <c:crosses val="autoZero"/>
        <c:auto val="1"/>
        <c:lblAlgn val="ctr"/>
        <c:lblOffset val="100"/>
        <c:noMultiLvlLbl val="0"/>
      </c:catAx>
      <c:valAx>
        <c:axId val="1120521263"/>
        <c:scaling>
          <c:orientation val="minMax"/>
        </c:scaling>
        <c:delete val="1"/>
        <c:axPos val="l"/>
        <c:numFmt formatCode="General" sourceLinked="1"/>
        <c:majorTickMark val="none"/>
        <c:minorTickMark val="none"/>
        <c:tickLblPos val="nextTo"/>
        <c:crossAx val="1146520655"/>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2400" b="0" i="1"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0871722182849041E-3"/>
          <c:y val="0"/>
          <c:w val="0.99278068271232223"/>
          <c:h val="0.92109509563482028"/>
        </c:manualLayout>
      </c:layout>
      <c:barChart>
        <c:barDir val="col"/>
        <c:grouping val="clustered"/>
        <c:varyColors val="0"/>
        <c:ser>
          <c:idx val="0"/>
          <c:order val="0"/>
          <c:tx>
            <c:strRef>
              <c:f>Sheet1!$B$1</c:f>
              <c:strCache>
                <c:ptCount val="1"/>
                <c:pt idx="0">
                  <c:v>Series 1</c:v>
                </c:pt>
              </c:strCache>
            </c:strRef>
          </c:tx>
          <c:spPr>
            <a:solidFill>
              <a:schemeClr val="accent1"/>
            </a:solidFill>
            <a:ln w="12700">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Sheet1!$A$2:$A$18</c:f>
              <c:strCache>
                <c:ptCount val="17"/>
                <c:pt idx="0">
                  <c:v>2002</c:v>
                </c:pt>
                <c:pt idx="1">
                  <c:v>2003</c:v>
                </c:pt>
                <c:pt idx="2">
                  <c:v>2004</c:v>
                </c:pt>
                <c:pt idx="3">
                  <c:v>2005</c:v>
                </c:pt>
                <c:pt idx="4">
                  <c:v>2006</c:v>
                </c:pt>
                <c:pt idx="5">
                  <c:v>2007</c:v>
                </c:pt>
                <c:pt idx="6">
                  <c:v>2008</c:v>
                </c:pt>
                <c:pt idx="7">
                  <c:v>2009</c:v>
                </c:pt>
                <c:pt idx="8">
                  <c:v>2010</c:v>
                </c:pt>
                <c:pt idx="9">
                  <c:v>2011</c:v>
                </c:pt>
                <c:pt idx="10">
                  <c:v>2012</c:v>
                </c:pt>
                <c:pt idx="11">
                  <c:v>2013</c:v>
                </c:pt>
                <c:pt idx="12">
                  <c:v>2014</c:v>
                </c:pt>
                <c:pt idx="13">
                  <c:v>2015</c:v>
                </c:pt>
                <c:pt idx="14">
                  <c:v>2016*</c:v>
                </c:pt>
                <c:pt idx="15">
                  <c:v>2017*</c:v>
                </c:pt>
                <c:pt idx="16">
                  <c:v>2018*</c:v>
                </c:pt>
              </c:strCache>
            </c:strRef>
          </c:cat>
          <c:val>
            <c:numRef>
              <c:f>Sheet1!$B$2:$B$18</c:f>
              <c:numCache>
                <c:formatCode>#,##0</c:formatCode>
                <c:ptCount val="17"/>
                <c:pt idx="0">
                  <c:v>192000</c:v>
                </c:pt>
                <c:pt idx="1">
                  <c:v>180000</c:v>
                </c:pt>
                <c:pt idx="2">
                  <c:v>206000</c:v>
                </c:pt>
                <c:pt idx="3">
                  <c:v>261000</c:v>
                </c:pt>
                <c:pt idx="4">
                  <c:v>280000</c:v>
                </c:pt>
                <c:pt idx="5">
                  <c:v>332000</c:v>
                </c:pt>
                <c:pt idx="6">
                  <c:v>393000</c:v>
                </c:pt>
                <c:pt idx="7">
                  <c:v>366000</c:v>
                </c:pt>
                <c:pt idx="8">
                  <c:v>429000</c:v>
                </c:pt>
                <c:pt idx="9">
                  <c:v>511000</c:v>
                </c:pt>
                <c:pt idx="10">
                  <c:v>533000</c:v>
                </c:pt>
                <c:pt idx="11">
                  <c:v>536000</c:v>
                </c:pt>
                <c:pt idx="12">
                  <c:v>582000</c:v>
                </c:pt>
                <c:pt idx="13">
                  <c:v>645000</c:v>
                </c:pt>
                <c:pt idx="14">
                  <c:v>656000</c:v>
                </c:pt>
                <c:pt idx="15">
                  <c:v>707000</c:v>
                </c:pt>
                <c:pt idx="16">
                  <c:v>819800</c:v>
                </c:pt>
              </c:numCache>
            </c:numRef>
          </c:val>
          <c:extLst>
            <c:ext xmlns:c16="http://schemas.microsoft.com/office/drawing/2014/chart" uri="{C3380CC4-5D6E-409C-BE32-E72D297353CC}">
              <c16:uniqueId val="{00000000-B70E-4D10-873D-CE5223DC5976}"/>
            </c:ext>
          </c:extLst>
        </c:ser>
        <c:dLbls>
          <c:showLegendKey val="0"/>
          <c:showVal val="0"/>
          <c:showCatName val="0"/>
          <c:showSerName val="0"/>
          <c:showPercent val="0"/>
          <c:showBubbleSize val="0"/>
        </c:dLbls>
        <c:gapWidth val="219"/>
        <c:overlap val="-27"/>
        <c:axId val="311905743"/>
        <c:axId val="311906991"/>
      </c:barChart>
      <c:catAx>
        <c:axId val="31190574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1" i="0" u="none" strike="noStrike" kern="1200" baseline="0">
                <a:solidFill>
                  <a:schemeClr val="tx1"/>
                </a:solidFill>
                <a:latin typeface="+mn-lt"/>
                <a:ea typeface="+mn-ea"/>
                <a:cs typeface="+mn-cs"/>
              </a:defRPr>
            </a:pPr>
            <a:endParaRPr lang="en-US"/>
          </a:p>
        </c:txPr>
        <c:crossAx val="311906991"/>
        <c:crosses val="autoZero"/>
        <c:auto val="1"/>
        <c:lblAlgn val="ctr"/>
        <c:lblOffset val="100"/>
        <c:noMultiLvlLbl val="0"/>
      </c:catAx>
      <c:valAx>
        <c:axId val="311906991"/>
        <c:scaling>
          <c:orientation val="minMax"/>
        </c:scaling>
        <c:delete val="1"/>
        <c:axPos val="l"/>
        <c:numFmt formatCode="#,##0" sourceLinked="1"/>
        <c:majorTickMark val="none"/>
        <c:minorTickMark val="none"/>
        <c:tickLblPos val="nextTo"/>
        <c:crossAx val="311905743"/>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102">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1">
      <cs:styleClr val="auto"/>
    </cs:lnRef>
    <cs:lineWidthScale>3</cs:lineWidthScale>
    <cs:fillRef idx="0"/>
    <cs:effectRef idx="0"/>
    <cs:fontRef idx="minor">
      <a:schemeClr val="tx1"/>
    </cs:fontRef>
    <cs:spPr>
      <a:ln cap="rnd">
        <a:round/>
      </a:ln>
    </cs:spPr>
  </cs:dataPointLine>
  <cs:dataPointMarker>
    <cs:lnRef idx="1">
      <cs:styleClr val="auto"/>
    </cs:lnRef>
    <cs:fillRef idx="1">
      <cs:styleClr val="auto"/>
    </cs:fillRef>
    <cs:effectRef idx="0"/>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a:schemeClr val="dk1">
        <a:tint val="95000"/>
      </a:schemeClr>
    </cs:fillRef>
    <cs:effectRef idx="0"/>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a:schemeClr val="dk1">
        <a:tint val="5000"/>
      </a:schemeClr>
    </cs:fillRef>
    <cs:effectRef idx="0"/>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5FE993D-48B0-4860-B5F6-6EE0C66F8238}"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US"/>
        </a:p>
      </dgm:t>
    </dgm:pt>
    <dgm:pt modelId="{702FA365-61D9-436E-9711-68A607C7B89C}">
      <dgm:prSet phldrT="[Text]" custT="1"/>
      <dgm:spPr/>
      <dgm:t>
        <a:bodyPr/>
        <a:lstStyle/>
        <a:p>
          <a:r>
            <a:rPr lang="en-US" sz="2400" dirty="0"/>
            <a:t>Nursing Homes</a:t>
          </a:r>
        </a:p>
      </dgm:t>
    </dgm:pt>
    <dgm:pt modelId="{719F228C-9B07-42AF-A616-7087EE6E3D6A}" type="parTrans" cxnId="{F74A0028-4E8C-4A37-AC3F-097494BF7959}">
      <dgm:prSet/>
      <dgm:spPr/>
      <dgm:t>
        <a:bodyPr/>
        <a:lstStyle/>
        <a:p>
          <a:endParaRPr lang="en-US" sz="2400"/>
        </a:p>
      </dgm:t>
    </dgm:pt>
    <dgm:pt modelId="{566EB289-A067-43E4-B52F-39E47FAF1006}" type="sibTrans" cxnId="{F74A0028-4E8C-4A37-AC3F-097494BF7959}">
      <dgm:prSet/>
      <dgm:spPr/>
      <dgm:t>
        <a:bodyPr/>
        <a:lstStyle/>
        <a:p>
          <a:endParaRPr lang="en-US" sz="2400"/>
        </a:p>
      </dgm:t>
    </dgm:pt>
    <dgm:pt modelId="{87BB30DC-D8A6-4A11-ADAF-8A01123A2B57}">
      <dgm:prSet phldrT="[Text]" custT="1"/>
      <dgm:spPr>
        <a:solidFill>
          <a:schemeClr val="bg1">
            <a:lumMod val="95000"/>
            <a:alpha val="90000"/>
          </a:schemeClr>
        </a:solidFill>
      </dgm:spPr>
      <dgm:t>
        <a:bodyPr/>
        <a:lstStyle/>
        <a:p>
          <a:r>
            <a:rPr lang="en-US" sz="2400" dirty="0">
              <a:solidFill>
                <a:schemeClr val="accent6">
                  <a:lumMod val="50000"/>
                </a:schemeClr>
              </a:solidFill>
            </a:rPr>
            <a:t>Must report vaccine &amp; therapeutics data to CDC weekly</a:t>
          </a:r>
        </a:p>
      </dgm:t>
    </dgm:pt>
    <dgm:pt modelId="{EBEB477A-4422-4A38-8F1A-BD82232D4B70}" type="parTrans" cxnId="{6733985F-27BD-4B95-9D51-BCA299BDC668}">
      <dgm:prSet/>
      <dgm:spPr/>
      <dgm:t>
        <a:bodyPr/>
        <a:lstStyle/>
        <a:p>
          <a:endParaRPr lang="en-US" sz="2400"/>
        </a:p>
      </dgm:t>
    </dgm:pt>
    <dgm:pt modelId="{D554B670-9BDD-4B3E-80FD-73D181D2E886}" type="sibTrans" cxnId="{6733985F-27BD-4B95-9D51-BCA299BDC668}">
      <dgm:prSet/>
      <dgm:spPr/>
      <dgm:t>
        <a:bodyPr/>
        <a:lstStyle/>
        <a:p>
          <a:endParaRPr lang="en-US" sz="2400"/>
        </a:p>
      </dgm:t>
    </dgm:pt>
    <dgm:pt modelId="{10ABFF74-2891-4D8D-9A5C-08DFB68A1BED}">
      <dgm:prSet phldrT="[Text]" custT="1"/>
      <dgm:spPr/>
      <dgm:t>
        <a:bodyPr/>
        <a:lstStyle/>
        <a:p>
          <a:r>
            <a:rPr lang="en-US" sz="2400" dirty="0"/>
            <a:t>ICF/IIDs</a:t>
          </a:r>
        </a:p>
      </dgm:t>
    </dgm:pt>
    <dgm:pt modelId="{73BE6759-8194-43AC-A7AC-EBD026BBE75F}" type="parTrans" cxnId="{8B3C6908-80E0-470B-9A54-C97375BBA783}">
      <dgm:prSet/>
      <dgm:spPr/>
      <dgm:t>
        <a:bodyPr/>
        <a:lstStyle/>
        <a:p>
          <a:endParaRPr lang="en-US" sz="2400"/>
        </a:p>
      </dgm:t>
    </dgm:pt>
    <dgm:pt modelId="{8E0F9BDB-B5AB-4368-BDD0-4A441802D1BA}" type="sibTrans" cxnId="{8B3C6908-80E0-470B-9A54-C97375BBA783}">
      <dgm:prSet/>
      <dgm:spPr/>
      <dgm:t>
        <a:bodyPr/>
        <a:lstStyle/>
        <a:p>
          <a:endParaRPr lang="en-US" sz="2400"/>
        </a:p>
      </dgm:t>
    </dgm:pt>
    <dgm:pt modelId="{AC228395-1BCA-4D02-810B-922E35B9D3EC}">
      <dgm:prSet phldrT="[Text]" custT="1"/>
      <dgm:spPr>
        <a:solidFill>
          <a:schemeClr val="bg1">
            <a:lumMod val="95000"/>
            <a:alpha val="90000"/>
          </a:schemeClr>
        </a:solidFill>
      </dgm:spPr>
      <dgm:t>
        <a:bodyPr/>
        <a:lstStyle/>
        <a:p>
          <a:r>
            <a:rPr lang="en-US" sz="2400" dirty="0">
              <a:solidFill>
                <a:schemeClr val="bg2"/>
              </a:solidFill>
            </a:rPr>
            <a:t>Not required to report vaccine &amp; therapeutics data to CDC</a:t>
          </a:r>
        </a:p>
      </dgm:t>
    </dgm:pt>
    <dgm:pt modelId="{FBD95B92-924B-472E-AE8E-2D4B6DD0D1A1}" type="parTrans" cxnId="{55D7BB67-681A-4435-84D2-A6C84120952F}">
      <dgm:prSet/>
      <dgm:spPr/>
      <dgm:t>
        <a:bodyPr/>
        <a:lstStyle/>
        <a:p>
          <a:endParaRPr lang="en-US" sz="2400"/>
        </a:p>
      </dgm:t>
    </dgm:pt>
    <dgm:pt modelId="{06DCC225-E34A-408B-870E-CE60E5420BC8}" type="sibTrans" cxnId="{55D7BB67-681A-4435-84D2-A6C84120952F}">
      <dgm:prSet/>
      <dgm:spPr/>
      <dgm:t>
        <a:bodyPr/>
        <a:lstStyle/>
        <a:p>
          <a:endParaRPr lang="en-US" sz="2400"/>
        </a:p>
      </dgm:t>
    </dgm:pt>
    <dgm:pt modelId="{5E917485-4765-45E5-9E69-53145D8D72C6}">
      <dgm:prSet phldrT="[Text]" custT="1"/>
      <dgm:spPr/>
      <dgm:t>
        <a:bodyPr/>
        <a:lstStyle/>
        <a:p>
          <a:r>
            <a:rPr lang="en-US" sz="2400" dirty="0"/>
            <a:t>Inpatient </a:t>
          </a:r>
          <a:r>
            <a:rPr lang="en-US" sz="2400" dirty="0" err="1"/>
            <a:t>Behav</a:t>
          </a:r>
          <a:r>
            <a:rPr lang="en-US" sz="2400" dirty="0"/>
            <a:t>.</a:t>
          </a:r>
        </a:p>
      </dgm:t>
    </dgm:pt>
    <dgm:pt modelId="{70248E4F-0DC2-4A5C-B7DF-4D2A71FAE079}" type="parTrans" cxnId="{7E52910E-C248-4946-B864-ECD9DBD65554}">
      <dgm:prSet/>
      <dgm:spPr/>
      <dgm:t>
        <a:bodyPr/>
        <a:lstStyle/>
        <a:p>
          <a:endParaRPr lang="en-US" sz="2400"/>
        </a:p>
      </dgm:t>
    </dgm:pt>
    <dgm:pt modelId="{7B03C449-CAB9-4D12-A22F-4C8449C85E33}" type="sibTrans" cxnId="{7E52910E-C248-4946-B864-ECD9DBD65554}">
      <dgm:prSet/>
      <dgm:spPr/>
      <dgm:t>
        <a:bodyPr/>
        <a:lstStyle/>
        <a:p>
          <a:endParaRPr lang="en-US" sz="2400"/>
        </a:p>
      </dgm:t>
    </dgm:pt>
    <dgm:pt modelId="{3759AF23-2E7E-4175-A8A7-6AFCA178531E}">
      <dgm:prSet phldrT="[Text]" custT="1"/>
      <dgm:spPr>
        <a:solidFill>
          <a:schemeClr val="bg1">
            <a:lumMod val="95000"/>
            <a:alpha val="90000"/>
          </a:schemeClr>
        </a:solidFill>
      </dgm:spPr>
      <dgm:t>
        <a:bodyPr/>
        <a:lstStyle/>
        <a:p>
          <a:r>
            <a:rPr lang="en-US" sz="2400" dirty="0">
              <a:solidFill>
                <a:schemeClr val="bg2"/>
              </a:solidFill>
            </a:rPr>
            <a:t>Not required to report vaccine &amp; therapeutics data to CDC</a:t>
          </a:r>
        </a:p>
      </dgm:t>
    </dgm:pt>
    <dgm:pt modelId="{57CBF6E8-7AB1-4976-AB0C-B8D95069F06C}" type="parTrans" cxnId="{78174F50-9515-4DC5-A10F-964C116AF842}">
      <dgm:prSet/>
      <dgm:spPr/>
      <dgm:t>
        <a:bodyPr/>
        <a:lstStyle/>
        <a:p>
          <a:endParaRPr lang="en-US" sz="2400"/>
        </a:p>
      </dgm:t>
    </dgm:pt>
    <dgm:pt modelId="{20B64D5C-B57A-44D1-ADAB-9E947EF8E437}" type="sibTrans" cxnId="{78174F50-9515-4DC5-A10F-964C116AF842}">
      <dgm:prSet/>
      <dgm:spPr/>
      <dgm:t>
        <a:bodyPr/>
        <a:lstStyle/>
        <a:p>
          <a:endParaRPr lang="en-US" sz="2400"/>
        </a:p>
      </dgm:t>
    </dgm:pt>
    <dgm:pt modelId="{E1927C4E-2CF9-48C9-85E0-DF6C35181D3F}">
      <dgm:prSet custT="1"/>
      <dgm:spPr>
        <a:solidFill>
          <a:schemeClr val="bg1">
            <a:lumMod val="95000"/>
            <a:alpha val="90000"/>
          </a:schemeClr>
        </a:solidFill>
      </dgm:spPr>
      <dgm:t>
        <a:bodyPr/>
        <a:lstStyle/>
        <a:p>
          <a:r>
            <a:rPr lang="en-US" sz="2400" dirty="0">
              <a:solidFill>
                <a:schemeClr val="accent6">
                  <a:lumMod val="50000"/>
                </a:schemeClr>
              </a:solidFill>
            </a:rPr>
            <a:t>Must educate &amp; offer vaccine to residents &amp; staff</a:t>
          </a:r>
        </a:p>
      </dgm:t>
    </dgm:pt>
    <dgm:pt modelId="{65BC9A30-4467-4943-9534-864E13617212}" type="parTrans" cxnId="{49711A83-3E09-4A8B-8765-D5996ECB24BB}">
      <dgm:prSet/>
      <dgm:spPr/>
      <dgm:t>
        <a:bodyPr/>
        <a:lstStyle/>
        <a:p>
          <a:endParaRPr lang="en-US" sz="2400"/>
        </a:p>
      </dgm:t>
    </dgm:pt>
    <dgm:pt modelId="{173C73BA-6AF6-42F5-826C-C7D17353CDFF}" type="sibTrans" cxnId="{49711A83-3E09-4A8B-8765-D5996ECB24BB}">
      <dgm:prSet/>
      <dgm:spPr/>
      <dgm:t>
        <a:bodyPr/>
        <a:lstStyle/>
        <a:p>
          <a:endParaRPr lang="en-US" sz="2400"/>
        </a:p>
      </dgm:t>
    </dgm:pt>
    <dgm:pt modelId="{801127AF-9F36-446E-B03A-9D800ABE86BD}">
      <dgm:prSet custT="1"/>
      <dgm:spPr/>
      <dgm:t>
        <a:bodyPr/>
        <a:lstStyle/>
        <a:p>
          <a:r>
            <a:rPr lang="en-US" sz="2400" dirty="0"/>
            <a:t>Community-Based Settings</a:t>
          </a:r>
        </a:p>
      </dgm:t>
    </dgm:pt>
    <dgm:pt modelId="{F1DFDF97-A1C5-4516-BA22-19C5A37D7966}" type="parTrans" cxnId="{08DB8E84-7733-42E0-84BB-966A9A69DEF1}">
      <dgm:prSet/>
      <dgm:spPr/>
      <dgm:t>
        <a:bodyPr/>
        <a:lstStyle/>
        <a:p>
          <a:endParaRPr lang="en-US" sz="2400"/>
        </a:p>
      </dgm:t>
    </dgm:pt>
    <dgm:pt modelId="{9A233F61-9189-4A4C-B392-8500A956E2D5}" type="sibTrans" cxnId="{08DB8E84-7733-42E0-84BB-966A9A69DEF1}">
      <dgm:prSet/>
      <dgm:spPr/>
      <dgm:t>
        <a:bodyPr/>
        <a:lstStyle/>
        <a:p>
          <a:endParaRPr lang="en-US" sz="2400"/>
        </a:p>
      </dgm:t>
    </dgm:pt>
    <dgm:pt modelId="{1FC3EE28-8F02-4DC3-B59A-C11C00E57363}">
      <dgm:prSet phldrT="[Text]" custT="1"/>
      <dgm:spPr>
        <a:solidFill>
          <a:schemeClr val="bg1">
            <a:lumMod val="95000"/>
            <a:alpha val="90000"/>
          </a:schemeClr>
        </a:solidFill>
      </dgm:spPr>
      <dgm:t>
        <a:bodyPr/>
        <a:lstStyle/>
        <a:p>
          <a:r>
            <a:rPr lang="en-US" sz="2400" dirty="0">
              <a:solidFill>
                <a:schemeClr val="bg2"/>
              </a:solidFill>
            </a:rPr>
            <a:t>Not required to report vaccine &amp; therapeutics data to CDC</a:t>
          </a:r>
        </a:p>
      </dgm:t>
    </dgm:pt>
    <dgm:pt modelId="{41FE2ADA-C072-4C35-87EC-C993D41B28BD}" type="parTrans" cxnId="{EDFEA550-7BE5-4BE3-8FB5-10062A867EBD}">
      <dgm:prSet/>
      <dgm:spPr/>
      <dgm:t>
        <a:bodyPr/>
        <a:lstStyle/>
        <a:p>
          <a:endParaRPr lang="en-US" sz="2400"/>
        </a:p>
      </dgm:t>
    </dgm:pt>
    <dgm:pt modelId="{EE6E0B4F-67CF-432A-8F84-8A5900AD9312}" type="sibTrans" cxnId="{EDFEA550-7BE5-4BE3-8FB5-10062A867EBD}">
      <dgm:prSet/>
      <dgm:spPr/>
      <dgm:t>
        <a:bodyPr/>
        <a:lstStyle/>
        <a:p>
          <a:endParaRPr lang="en-US" sz="2400"/>
        </a:p>
      </dgm:t>
    </dgm:pt>
    <dgm:pt modelId="{F1B786D9-8F61-4D32-A4E3-EC8E55A8241C}">
      <dgm:prSet phldrT="[Text]" custT="1"/>
      <dgm:spPr>
        <a:solidFill>
          <a:schemeClr val="bg1">
            <a:lumMod val="95000"/>
            <a:alpha val="90000"/>
          </a:schemeClr>
        </a:solidFill>
      </dgm:spPr>
      <dgm:t>
        <a:bodyPr/>
        <a:lstStyle/>
        <a:p>
          <a:r>
            <a:rPr lang="en-US" sz="2400" dirty="0">
              <a:solidFill>
                <a:schemeClr val="bg2"/>
              </a:solidFill>
            </a:rPr>
            <a:t>Not required to educate or offer vaccine to residents &amp; staff</a:t>
          </a:r>
        </a:p>
      </dgm:t>
    </dgm:pt>
    <dgm:pt modelId="{AD708348-9BE1-45DB-AC36-A298508B431A}" type="parTrans" cxnId="{E0B7C42D-29A2-49BB-9CD9-2B81305F03DC}">
      <dgm:prSet/>
      <dgm:spPr/>
      <dgm:t>
        <a:bodyPr/>
        <a:lstStyle/>
        <a:p>
          <a:endParaRPr lang="en-US" sz="2400"/>
        </a:p>
      </dgm:t>
    </dgm:pt>
    <dgm:pt modelId="{E217A1E1-7C3F-4B0D-ADE7-315EA4ABAA90}" type="sibTrans" cxnId="{E0B7C42D-29A2-49BB-9CD9-2B81305F03DC}">
      <dgm:prSet/>
      <dgm:spPr/>
      <dgm:t>
        <a:bodyPr/>
        <a:lstStyle/>
        <a:p>
          <a:endParaRPr lang="en-US" sz="2400"/>
        </a:p>
      </dgm:t>
    </dgm:pt>
    <dgm:pt modelId="{EC1B207B-1AE0-434C-A2C5-2113D99463C0}">
      <dgm:prSet custT="1"/>
      <dgm:spPr>
        <a:solidFill>
          <a:schemeClr val="bg1">
            <a:lumMod val="95000"/>
            <a:alpha val="90000"/>
          </a:schemeClr>
        </a:solidFill>
      </dgm:spPr>
      <dgm:t>
        <a:bodyPr/>
        <a:lstStyle/>
        <a:p>
          <a:r>
            <a:rPr lang="en-US" sz="2400" dirty="0">
              <a:solidFill>
                <a:schemeClr val="bg2"/>
              </a:solidFill>
            </a:rPr>
            <a:t>Not required to educate or offer vaccine to residents &amp; staff</a:t>
          </a:r>
        </a:p>
      </dgm:t>
    </dgm:pt>
    <dgm:pt modelId="{65A009B4-5C36-4007-B5A5-9785B636839B}" type="parTrans" cxnId="{ED702FA9-2FED-4FE5-9187-CE7694FB8520}">
      <dgm:prSet/>
      <dgm:spPr/>
      <dgm:t>
        <a:bodyPr/>
        <a:lstStyle/>
        <a:p>
          <a:endParaRPr lang="en-US" sz="2400"/>
        </a:p>
      </dgm:t>
    </dgm:pt>
    <dgm:pt modelId="{2C7B5D85-03CB-4D11-8B69-3A9C248DE503}" type="sibTrans" cxnId="{ED702FA9-2FED-4FE5-9187-CE7694FB8520}">
      <dgm:prSet/>
      <dgm:spPr/>
      <dgm:t>
        <a:bodyPr/>
        <a:lstStyle/>
        <a:p>
          <a:endParaRPr lang="en-US" sz="2400"/>
        </a:p>
      </dgm:t>
    </dgm:pt>
    <dgm:pt modelId="{53886B78-4918-4BAA-BF87-D8C287FF2A96}">
      <dgm:prSet custT="1"/>
      <dgm:spPr>
        <a:solidFill>
          <a:schemeClr val="bg1">
            <a:lumMod val="95000"/>
            <a:alpha val="90000"/>
          </a:schemeClr>
        </a:solidFill>
      </dgm:spPr>
      <dgm:t>
        <a:bodyPr/>
        <a:lstStyle/>
        <a:p>
          <a:r>
            <a:rPr lang="en-US" sz="2400" dirty="0">
              <a:solidFill>
                <a:schemeClr val="accent6">
                  <a:lumMod val="50000"/>
                </a:schemeClr>
              </a:solidFill>
            </a:rPr>
            <a:t>Must educate &amp; offer vaccine to residents &amp; staff</a:t>
          </a:r>
        </a:p>
      </dgm:t>
    </dgm:pt>
    <dgm:pt modelId="{9493AFDA-D977-4FE8-AE81-E108EC109813}" type="sibTrans" cxnId="{A713767E-D212-4C5C-8286-29BB3F36CB7A}">
      <dgm:prSet/>
      <dgm:spPr/>
      <dgm:t>
        <a:bodyPr/>
        <a:lstStyle/>
        <a:p>
          <a:endParaRPr lang="en-US" sz="2400"/>
        </a:p>
      </dgm:t>
    </dgm:pt>
    <dgm:pt modelId="{809147FE-35B2-4F75-AB29-EF4EFD1D6B31}" type="parTrans" cxnId="{A713767E-D212-4C5C-8286-29BB3F36CB7A}">
      <dgm:prSet/>
      <dgm:spPr/>
      <dgm:t>
        <a:bodyPr/>
        <a:lstStyle/>
        <a:p>
          <a:endParaRPr lang="en-US" sz="2400"/>
        </a:p>
      </dgm:t>
    </dgm:pt>
    <dgm:pt modelId="{AF27C261-943F-4F68-89D0-ABF9F1494235}">
      <dgm:prSet custT="1"/>
      <dgm:spPr>
        <a:solidFill>
          <a:schemeClr val="bg1">
            <a:lumMod val="95000"/>
            <a:alpha val="90000"/>
          </a:schemeClr>
        </a:solidFill>
      </dgm:spPr>
      <dgm:t>
        <a:bodyPr/>
        <a:lstStyle/>
        <a:p>
          <a:endParaRPr lang="en-US" sz="2400" dirty="0">
            <a:solidFill>
              <a:schemeClr val="bg2"/>
            </a:solidFill>
          </a:endParaRPr>
        </a:p>
      </dgm:t>
    </dgm:pt>
    <dgm:pt modelId="{5F8FCBDE-220F-423B-85B4-C32301CE9E57}" type="sibTrans" cxnId="{A538E5D3-AC36-4CD2-B328-E431392C9AEA}">
      <dgm:prSet/>
      <dgm:spPr/>
      <dgm:t>
        <a:bodyPr/>
        <a:lstStyle/>
        <a:p>
          <a:endParaRPr lang="en-US" sz="2400"/>
        </a:p>
      </dgm:t>
    </dgm:pt>
    <dgm:pt modelId="{D1B23B77-5271-4DD2-B743-0E3307602F07}" type="parTrans" cxnId="{A538E5D3-AC36-4CD2-B328-E431392C9AEA}">
      <dgm:prSet/>
      <dgm:spPr/>
      <dgm:t>
        <a:bodyPr/>
        <a:lstStyle/>
        <a:p>
          <a:endParaRPr lang="en-US" sz="2400"/>
        </a:p>
      </dgm:t>
    </dgm:pt>
    <dgm:pt modelId="{29034830-FD0F-46CF-B305-6CD4C85A0B69}">
      <dgm:prSet phldrT="[Text]" custT="1"/>
      <dgm:spPr>
        <a:solidFill>
          <a:schemeClr val="bg1">
            <a:lumMod val="95000"/>
            <a:alpha val="90000"/>
          </a:schemeClr>
        </a:solidFill>
      </dgm:spPr>
      <dgm:t>
        <a:bodyPr/>
        <a:lstStyle/>
        <a:p>
          <a:endParaRPr lang="en-US" sz="2400" dirty="0">
            <a:solidFill>
              <a:schemeClr val="bg2"/>
            </a:solidFill>
          </a:endParaRPr>
        </a:p>
      </dgm:t>
    </dgm:pt>
    <dgm:pt modelId="{2B8E9052-A182-4A29-A2C8-457781811E3A}" type="sibTrans" cxnId="{2352925C-C480-46EA-9126-592ECAB2CB3C}">
      <dgm:prSet/>
      <dgm:spPr/>
      <dgm:t>
        <a:bodyPr/>
        <a:lstStyle/>
        <a:p>
          <a:endParaRPr lang="en-US" sz="2400"/>
        </a:p>
      </dgm:t>
    </dgm:pt>
    <dgm:pt modelId="{64710459-8453-4B4B-AA34-F5C7DAE35132}" type="parTrans" cxnId="{2352925C-C480-46EA-9126-592ECAB2CB3C}">
      <dgm:prSet/>
      <dgm:spPr/>
      <dgm:t>
        <a:bodyPr/>
        <a:lstStyle/>
        <a:p>
          <a:endParaRPr lang="en-US" sz="2400"/>
        </a:p>
      </dgm:t>
    </dgm:pt>
    <dgm:pt modelId="{0D5CD5AC-7DA0-4B6B-A45F-7F501B8F8C25}">
      <dgm:prSet phldrT="[Text]" custT="1"/>
      <dgm:spPr>
        <a:solidFill>
          <a:schemeClr val="bg1">
            <a:lumMod val="95000"/>
            <a:alpha val="90000"/>
          </a:schemeClr>
        </a:solidFill>
      </dgm:spPr>
      <dgm:t>
        <a:bodyPr/>
        <a:lstStyle/>
        <a:p>
          <a:endParaRPr lang="en-US" sz="2400" dirty="0"/>
        </a:p>
      </dgm:t>
    </dgm:pt>
    <dgm:pt modelId="{6EEEB4EF-A928-47A7-B777-8AF935974E46}" type="sibTrans" cxnId="{07DE0113-554D-4FAC-A0D7-8EBD8527CF69}">
      <dgm:prSet/>
      <dgm:spPr/>
      <dgm:t>
        <a:bodyPr/>
        <a:lstStyle/>
        <a:p>
          <a:endParaRPr lang="en-US" sz="2400"/>
        </a:p>
      </dgm:t>
    </dgm:pt>
    <dgm:pt modelId="{A2DD8DDB-DFBE-479D-A663-615F86E0272C}" type="parTrans" cxnId="{07DE0113-554D-4FAC-A0D7-8EBD8527CF69}">
      <dgm:prSet/>
      <dgm:spPr/>
      <dgm:t>
        <a:bodyPr/>
        <a:lstStyle/>
        <a:p>
          <a:endParaRPr lang="en-US" sz="2400"/>
        </a:p>
      </dgm:t>
    </dgm:pt>
    <dgm:pt modelId="{82128A06-0426-46DA-830B-AE00DBDBB41A}">
      <dgm:prSet phldrT="[Text]" custT="1"/>
      <dgm:spPr>
        <a:solidFill>
          <a:schemeClr val="bg1">
            <a:lumMod val="95000"/>
            <a:alpha val="90000"/>
          </a:schemeClr>
        </a:solidFill>
      </dgm:spPr>
      <dgm:t>
        <a:bodyPr/>
        <a:lstStyle/>
        <a:p>
          <a:endParaRPr lang="en-US" sz="2400" dirty="0"/>
        </a:p>
      </dgm:t>
    </dgm:pt>
    <dgm:pt modelId="{04F3E67B-70E5-4215-BF11-D729CB813E8A}" type="sibTrans" cxnId="{998C8B30-9BB2-4193-B9DD-D7D3084E9CAA}">
      <dgm:prSet/>
      <dgm:spPr/>
      <dgm:t>
        <a:bodyPr/>
        <a:lstStyle/>
        <a:p>
          <a:endParaRPr lang="en-US" sz="2400"/>
        </a:p>
      </dgm:t>
    </dgm:pt>
    <dgm:pt modelId="{7E30EA96-1ED9-48FE-B3BA-33956CF3A180}" type="parTrans" cxnId="{998C8B30-9BB2-4193-B9DD-D7D3084E9CAA}">
      <dgm:prSet/>
      <dgm:spPr/>
      <dgm:t>
        <a:bodyPr/>
        <a:lstStyle/>
        <a:p>
          <a:endParaRPr lang="en-US" sz="2400"/>
        </a:p>
      </dgm:t>
    </dgm:pt>
    <dgm:pt modelId="{DA0C6C41-A900-4593-AAEB-84EA43F8B006}" type="pres">
      <dgm:prSet presAssocID="{A5FE993D-48B0-4860-B5F6-6EE0C66F8238}" presName="Name0" presStyleCnt="0">
        <dgm:presLayoutVars>
          <dgm:dir/>
          <dgm:animLvl val="lvl"/>
          <dgm:resizeHandles val="exact"/>
        </dgm:presLayoutVars>
      </dgm:prSet>
      <dgm:spPr/>
    </dgm:pt>
    <dgm:pt modelId="{ECE72945-2001-45EA-966E-43CDD65D4E20}" type="pres">
      <dgm:prSet presAssocID="{702FA365-61D9-436E-9711-68A607C7B89C}" presName="composite" presStyleCnt="0"/>
      <dgm:spPr/>
    </dgm:pt>
    <dgm:pt modelId="{5C2F3CF9-4596-4B18-B976-154BE38A5657}" type="pres">
      <dgm:prSet presAssocID="{702FA365-61D9-436E-9711-68A607C7B89C}" presName="parTx" presStyleLbl="alignNode1" presStyleIdx="0" presStyleCnt="4" custScaleY="90965">
        <dgm:presLayoutVars>
          <dgm:chMax val="0"/>
          <dgm:chPref val="0"/>
          <dgm:bulletEnabled val="1"/>
        </dgm:presLayoutVars>
      </dgm:prSet>
      <dgm:spPr/>
    </dgm:pt>
    <dgm:pt modelId="{D8CBB4A3-3697-4881-9DDD-ADDF49A8950F}" type="pres">
      <dgm:prSet presAssocID="{702FA365-61D9-436E-9711-68A607C7B89C}" presName="desTx" presStyleLbl="alignAccFollowNode1" presStyleIdx="0" presStyleCnt="4">
        <dgm:presLayoutVars>
          <dgm:bulletEnabled val="1"/>
        </dgm:presLayoutVars>
      </dgm:prSet>
      <dgm:spPr/>
    </dgm:pt>
    <dgm:pt modelId="{79969029-3974-4F64-B075-1EC83E5C819F}" type="pres">
      <dgm:prSet presAssocID="{566EB289-A067-43E4-B52F-39E47FAF1006}" presName="space" presStyleCnt="0"/>
      <dgm:spPr/>
    </dgm:pt>
    <dgm:pt modelId="{5864918F-6E95-46C0-A064-B31998504CAD}" type="pres">
      <dgm:prSet presAssocID="{10ABFF74-2891-4D8D-9A5C-08DFB68A1BED}" presName="composite" presStyleCnt="0"/>
      <dgm:spPr/>
    </dgm:pt>
    <dgm:pt modelId="{DF3B6BE7-42D4-4661-B413-3676EC8BE994}" type="pres">
      <dgm:prSet presAssocID="{10ABFF74-2891-4D8D-9A5C-08DFB68A1BED}" presName="parTx" presStyleLbl="alignNode1" presStyleIdx="1" presStyleCnt="4" custScaleY="90965">
        <dgm:presLayoutVars>
          <dgm:chMax val="0"/>
          <dgm:chPref val="0"/>
          <dgm:bulletEnabled val="1"/>
        </dgm:presLayoutVars>
      </dgm:prSet>
      <dgm:spPr/>
    </dgm:pt>
    <dgm:pt modelId="{E49AF889-CAE1-4E6B-9A00-629E6C552FC7}" type="pres">
      <dgm:prSet presAssocID="{10ABFF74-2891-4D8D-9A5C-08DFB68A1BED}" presName="desTx" presStyleLbl="alignAccFollowNode1" presStyleIdx="1" presStyleCnt="4">
        <dgm:presLayoutVars>
          <dgm:bulletEnabled val="1"/>
        </dgm:presLayoutVars>
      </dgm:prSet>
      <dgm:spPr/>
    </dgm:pt>
    <dgm:pt modelId="{806C3BA7-0DF1-480D-B8F8-0A58542B3D89}" type="pres">
      <dgm:prSet presAssocID="{8E0F9BDB-B5AB-4368-BDD0-4A441802D1BA}" presName="space" presStyleCnt="0"/>
      <dgm:spPr/>
    </dgm:pt>
    <dgm:pt modelId="{F870A891-884F-40CF-92A9-51375D16F55B}" type="pres">
      <dgm:prSet presAssocID="{5E917485-4765-45E5-9E69-53145D8D72C6}" presName="composite" presStyleCnt="0"/>
      <dgm:spPr/>
    </dgm:pt>
    <dgm:pt modelId="{3FBDF5FD-2854-43DD-BC77-2853B543260F}" type="pres">
      <dgm:prSet presAssocID="{5E917485-4765-45E5-9E69-53145D8D72C6}" presName="parTx" presStyleLbl="alignNode1" presStyleIdx="2" presStyleCnt="4" custScaleY="90965">
        <dgm:presLayoutVars>
          <dgm:chMax val="0"/>
          <dgm:chPref val="0"/>
          <dgm:bulletEnabled val="1"/>
        </dgm:presLayoutVars>
      </dgm:prSet>
      <dgm:spPr/>
    </dgm:pt>
    <dgm:pt modelId="{B13ECB3D-B65F-429E-A5EE-8561D8B193F1}" type="pres">
      <dgm:prSet presAssocID="{5E917485-4765-45E5-9E69-53145D8D72C6}" presName="desTx" presStyleLbl="alignAccFollowNode1" presStyleIdx="2" presStyleCnt="4">
        <dgm:presLayoutVars>
          <dgm:bulletEnabled val="1"/>
        </dgm:presLayoutVars>
      </dgm:prSet>
      <dgm:spPr/>
    </dgm:pt>
    <dgm:pt modelId="{73D7EF1E-285D-4A2B-BF74-B221F0DC3DE1}" type="pres">
      <dgm:prSet presAssocID="{7B03C449-CAB9-4D12-A22F-4C8449C85E33}" presName="space" presStyleCnt="0"/>
      <dgm:spPr/>
    </dgm:pt>
    <dgm:pt modelId="{71692EE3-E14F-4192-B97F-EFEE5F8E20E8}" type="pres">
      <dgm:prSet presAssocID="{801127AF-9F36-446E-B03A-9D800ABE86BD}" presName="composite" presStyleCnt="0"/>
      <dgm:spPr/>
    </dgm:pt>
    <dgm:pt modelId="{A7374FCF-547D-4A51-BE97-7C1E1B6FADAA}" type="pres">
      <dgm:prSet presAssocID="{801127AF-9F36-446E-B03A-9D800ABE86BD}" presName="parTx" presStyleLbl="alignNode1" presStyleIdx="3" presStyleCnt="4" custScaleY="90965">
        <dgm:presLayoutVars>
          <dgm:chMax val="0"/>
          <dgm:chPref val="0"/>
          <dgm:bulletEnabled val="1"/>
        </dgm:presLayoutVars>
      </dgm:prSet>
      <dgm:spPr/>
    </dgm:pt>
    <dgm:pt modelId="{79B4268A-BCA3-417A-8347-17C0A1EA5EF9}" type="pres">
      <dgm:prSet presAssocID="{801127AF-9F36-446E-B03A-9D800ABE86BD}" presName="desTx" presStyleLbl="alignAccFollowNode1" presStyleIdx="3" presStyleCnt="4">
        <dgm:presLayoutVars>
          <dgm:bulletEnabled val="1"/>
        </dgm:presLayoutVars>
      </dgm:prSet>
      <dgm:spPr/>
    </dgm:pt>
  </dgm:ptLst>
  <dgm:cxnLst>
    <dgm:cxn modelId="{8B3C6908-80E0-470B-9A54-C97375BBA783}" srcId="{A5FE993D-48B0-4860-B5F6-6EE0C66F8238}" destId="{10ABFF74-2891-4D8D-9A5C-08DFB68A1BED}" srcOrd="1" destOrd="0" parTransId="{73BE6759-8194-43AC-A7AC-EBD026BBE75F}" sibTransId="{8E0F9BDB-B5AB-4368-BDD0-4A441802D1BA}"/>
    <dgm:cxn modelId="{5AE88D0A-134B-4F30-9E02-798D34248301}" type="presOf" srcId="{29034830-FD0F-46CF-B305-6CD4C85A0B69}" destId="{B13ECB3D-B65F-429E-A5EE-8561D8B193F1}" srcOrd="0" destOrd="1" presId="urn:microsoft.com/office/officeart/2005/8/layout/hList1"/>
    <dgm:cxn modelId="{7E52910E-C248-4946-B864-ECD9DBD65554}" srcId="{A5FE993D-48B0-4860-B5F6-6EE0C66F8238}" destId="{5E917485-4765-45E5-9E69-53145D8D72C6}" srcOrd="2" destOrd="0" parTransId="{70248E4F-0DC2-4A5C-B7DF-4D2A71FAE079}" sibTransId="{7B03C449-CAB9-4D12-A22F-4C8449C85E33}"/>
    <dgm:cxn modelId="{07DE0113-554D-4FAC-A0D7-8EBD8527CF69}" srcId="{10ABFF74-2891-4D8D-9A5C-08DFB68A1BED}" destId="{0D5CD5AC-7DA0-4B6B-A45F-7F501B8F8C25}" srcOrd="1" destOrd="0" parTransId="{A2DD8DDB-DFBE-479D-A663-615F86E0272C}" sibTransId="{6EEEB4EF-A928-47A7-B777-8AF935974E46}"/>
    <dgm:cxn modelId="{7A2F0326-1D39-490A-8FEF-2C8BA6569A7F}" type="presOf" srcId="{801127AF-9F36-446E-B03A-9D800ABE86BD}" destId="{A7374FCF-547D-4A51-BE97-7C1E1B6FADAA}" srcOrd="0" destOrd="0" presId="urn:microsoft.com/office/officeart/2005/8/layout/hList1"/>
    <dgm:cxn modelId="{054F8827-8537-4872-B2B4-AFBECE38BB8F}" type="presOf" srcId="{AC228395-1BCA-4D02-810B-922E35B9D3EC}" destId="{E49AF889-CAE1-4E6B-9A00-629E6C552FC7}" srcOrd="0" destOrd="0" presId="urn:microsoft.com/office/officeart/2005/8/layout/hList1"/>
    <dgm:cxn modelId="{F74A0028-4E8C-4A37-AC3F-097494BF7959}" srcId="{A5FE993D-48B0-4860-B5F6-6EE0C66F8238}" destId="{702FA365-61D9-436E-9711-68A607C7B89C}" srcOrd="0" destOrd="0" parTransId="{719F228C-9B07-42AF-A616-7087EE6E3D6A}" sibTransId="{566EB289-A067-43E4-B52F-39E47FAF1006}"/>
    <dgm:cxn modelId="{E0B7C42D-29A2-49BB-9CD9-2B81305F03DC}" srcId="{5E917485-4765-45E5-9E69-53145D8D72C6}" destId="{F1B786D9-8F61-4D32-A4E3-EC8E55A8241C}" srcOrd="2" destOrd="0" parTransId="{AD708348-9BE1-45DB-AC36-A298508B431A}" sibTransId="{E217A1E1-7C3F-4B0D-ADE7-315EA4ABAA90}"/>
    <dgm:cxn modelId="{998C8B30-9BB2-4193-B9DD-D7D3084E9CAA}" srcId="{702FA365-61D9-436E-9711-68A607C7B89C}" destId="{82128A06-0426-46DA-830B-AE00DBDBB41A}" srcOrd="1" destOrd="0" parTransId="{7E30EA96-1ED9-48FE-B3BA-33956CF3A180}" sibTransId="{04F3E67B-70E5-4215-BF11-D729CB813E8A}"/>
    <dgm:cxn modelId="{31842438-FCB0-43E8-87A1-94085F091631}" type="presOf" srcId="{A5FE993D-48B0-4860-B5F6-6EE0C66F8238}" destId="{DA0C6C41-A900-4593-AAEB-84EA43F8B006}" srcOrd="0" destOrd="0" presId="urn:microsoft.com/office/officeart/2005/8/layout/hList1"/>
    <dgm:cxn modelId="{6AA1EE40-7192-4F60-98EB-94E4ADDC4EE5}" type="presOf" srcId="{53886B78-4918-4BAA-BF87-D8C287FF2A96}" destId="{D8CBB4A3-3697-4881-9DDD-ADDF49A8950F}" srcOrd="0" destOrd="2" presId="urn:microsoft.com/office/officeart/2005/8/layout/hList1"/>
    <dgm:cxn modelId="{2352925C-C480-46EA-9126-592ECAB2CB3C}" srcId="{5E917485-4765-45E5-9E69-53145D8D72C6}" destId="{29034830-FD0F-46CF-B305-6CD4C85A0B69}" srcOrd="1" destOrd="0" parTransId="{64710459-8453-4B4B-AA34-F5C7DAE35132}" sibTransId="{2B8E9052-A182-4A29-A2C8-457781811E3A}"/>
    <dgm:cxn modelId="{6733985F-27BD-4B95-9D51-BCA299BDC668}" srcId="{702FA365-61D9-436E-9711-68A607C7B89C}" destId="{87BB30DC-D8A6-4A11-ADAF-8A01123A2B57}" srcOrd="0" destOrd="0" parTransId="{EBEB477A-4422-4A38-8F1A-BD82232D4B70}" sibTransId="{D554B670-9BDD-4B3E-80FD-73D181D2E886}"/>
    <dgm:cxn modelId="{FDB86966-1B69-4931-B1CB-F05EBD333EAA}" type="presOf" srcId="{EC1B207B-1AE0-434C-A2C5-2113D99463C0}" destId="{79B4268A-BCA3-417A-8347-17C0A1EA5EF9}" srcOrd="0" destOrd="2" presId="urn:microsoft.com/office/officeart/2005/8/layout/hList1"/>
    <dgm:cxn modelId="{55D7BB67-681A-4435-84D2-A6C84120952F}" srcId="{10ABFF74-2891-4D8D-9A5C-08DFB68A1BED}" destId="{AC228395-1BCA-4D02-810B-922E35B9D3EC}" srcOrd="0" destOrd="0" parTransId="{FBD95B92-924B-472E-AE8E-2D4B6DD0D1A1}" sibTransId="{06DCC225-E34A-408B-870E-CE60E5420BC8}"/>
    <dgm:cxn modelId="{2F1F826A-8F3A-4FBF-99CA-382D9D6CBE7D}" type="presOf" srcId="{10ABFF74-2891-4D8D-9A5C-08DFB68A1BED}" destId="{DF3B6BE7-42D4-4661-B413-3676EC8BE994}" srcOrd="0" destOrd="0" presId="urn:microsoft.com/office/officeart/2005/8/layout/hList1"/>
    <dgm:cxn modelId="{0048D84A-616B-4177-8D8A-9B305C897C07}" type="presOf" srcId="{5E917485-4765-45E5-9E69-53145D8D72C6}" destId="{3FBDF5FD-2854-43DD-BC77-2853B543260F}" srcOrd="0" destOrd="0" presId="urn:microsoft.com/office/officeart/2005/8/layout/hList1"/>
    <dgm:cxn modelId="{9C831F70-4E53-43FD-A1F7-AFEA95B76887}" type="presOf" srcId="{3759AF23-2E7E-4175-A8A7-6AFCA178531E}" destId="{B13ECB3D-B65F-429E-A5EE-8561D8B193F1}" srcOrd="0" destOrd="0" presId="urn:microsoft.com/office/officeart/2005/8/layout/hList1"/>
    <dgm:cxn modelId="{78174F50-9515-4DC5-A10F-964C116AF842}" srcId="{5E917485-4765-45E5-9E69-53145D8D72C6}" destId="{3759AF23-2E7E-4175-A8A7-6AFCA178531E}" srcOrd="0" destOrd="0" parTransId="{57CBF6E8-7AB1-4976-AB0C-B8D95069F06C}" sibTransId="{20B64D5C-B57A-44D1-ADAB-9E947EF8E437}"/>
    <dgm:cxn modelId="{EDFEA550-7BE5-4BE3-8FB5-10062A867EBD}" srcId="{801127AF-9F36-446E-B03A-9D800ABE86BD}" destId="{1FC3EE28-8F02-4DC3-B59A-C11C00E57363}" srcOrd="0" destOrd="0" parTransId="{41FE2ADA-C072-4C35-87EC-C993D41B28BD}" sibTransId="{EE6E0B4F-67CF-432A-8F84-8A5900AD9312}"/>
    <dgm:cxn modelId="{A713767E-D212-4C5C-8286-29BB3F36CB7A}" srcId="{702FA365-61D9-436E-9711-68A607C7B89C}" destId="{53886B78-4918-4BAA-BF87-D8C287FF2A96}" srcOrd="2" destOrd="0" parTransId="{809147FE-35B2-4F75-AB29-EF4EFD1D6B31}" sibTransId="{9493AFDA-D977-4FE8-AE81-E108EC109813}"/>
    <dgm:cxn modelId="{49711A83-3E09-4A8B-8765-D5996ECB24BB}" srcId="{10ABFF74-2891-4D8D-9A5C-08DFB68A1BED}" destId="{E1927C4E-2CF9-48C9-85E0-DF6C35181D3F}" srcOrd="2" destOrd="0" parTransId="{65BC9A30-4467-4943-9534-864E13617212}" sibTransId="{173C73BA-6AF6-42F5-826C-C7D17353CDFF}"/>
    <dgm:cxn modelId="{08DB8E84-7733-42E0-84BB-966A9A69DEF1}" srcId="{A5FE993D-48B0-4860-B5F6-6EE0C66F8238}" destId="{801127AF-9F36-446E-B03A-9D800ABE86BD}" srcOrd="3" destOrd="0" parTransId="{F1DFDF97-A1C5-4516-BA22-19C5A37D7966}" sibTransId="{9A233F61-9189-4A4C-B392-8500A956E2D5}"/>
    <dgm:cxn modelId="{ED702FA9-2FED-4FE5-9187-CE7694FB8520}" srcId="{801127AF-9F36-446E-B03A-9D800ABE86BD}" destId="{EC1B207B-1AE0-434C-A2C5-2113D99463C0}" srcOrd="2" destOrd="0" parTransId="{65A009B4-5C36-4007-B5A5-9785B636839B}" sibTransId="{2C7B5D85-03CB-4D11-8B69-3A9C248DE503}"/>
    <dgm:cxn modelId="{AED516BA-7389-4F1B-8DF1-AB094E31209C}" type="presOf" srcId="{702FA365-61D9-436E-9711-68A607C7B89C}" destId="{5C2F3CF9-4596-4B18-B976-154BE38A5657}" srcOrd="0" destOrd="0" presId="urn:microsoft.com/office/officeart/2005/8/layout/hList1"/>
    <dgm:cxn modelId="{1C2DFEBA-5AFD-4CAA-8429-577A1E794AAE}" type="presOf" srcId="{1FC3EE28-8F02-4DC3-B59A-C11C00E57363}" destId="{79B4268A-BCA3-417A-8347-17C0A1EA5EF9}" srcOrd="0" destOrd="0" presId="urn:microsoft.com/office/officeart/2005/8/layout/hList1"/>
    <dgm:cxn modelId="{A538E5D3-AC36-4CD2-B328-E431392C9AEA}" srcId="{801127AF-9F36-446E-B03A-9D800ABE86BD}" destId="{AF27C261-943F-4F68-89D0-ABF9F1494235}" srcOrd="1" destOrd="0" parTransId="{D1B23B77-5271-4DD2-B743-0E3307602F07}" sibTransId="{5F8FCBDE-220F-423B-85B4-C32301CE9E57}"/>
    <dgm:cxn modelId="{0FEAE0D6-D15F-48B8-B28C-47221A1F9522}" type="presOf" srcId="{82128A06-0426-46DA-830B-AE00DBDBB41A}" destId="{D8CBB4A3-3697-4881-9DDD-ADDF49A8950F}" srcOrd="0" destOrd="1" presId="urn:microsoft.com/office/officeart/2005/8/layout/hList1"/>
    <dgm:cxn modelId="{3437ECDB-E860-4193-94A3-EC9F8991F014}" type="presOf" srcId="{87BB30DC-D8A6-4A11-ADAF-8A01123A2B57}" destId="{D8CBB4A3-3697-4881-9DDD-ADDF49A8950F}" srcOrd="0" destOrd="0" presId="urn:microsoft.com/office/officeart/2005/8/layout/hList1"/>
    <dgm:cxn modelId="{DA2617DE-DA1C-4A27-9754-2A318A2CE92B}" type="presOf" srcId="{0D5CD5AC-7DA0-4B6B-A45F-7F501B8F8C25}" destId="{E49AF889-CAE1-4E6B-9A00-629E6C552FC7}" srcOrd="0" destOrd="1" presId="urn:microsoft.com/office/officeart/2005/8/layout/hList1"/>
    <dgm:cxn modelId="{46B785ED-D726-4317-A56C-32BFAC8A06DD}" type="presOf" srcId="{F1B786D9-8F61-4D32-A4E3-EC8E55A8241C}" destId="{B13ECB3D-B65F-429E-A5EE-8561D8B193F1}" srcOrd="0" destOrd="2" presId="urn:microsoft.com/office/officeart/2005/8/layout/hList1"/>
    <dgm:cxn modelId="{D72790F3-F071-496F-BFD0-56040BD2CC0C}" type="presOf" srcId="{E1927C4E-2CF9-48C9-85E0-DF6C35181D3F}" destId="{E49AF889-CAE1-4E6B-9A00-629E6C552FC7}" srcOrd="0" destOrd="2" presId="urn:microsoft.com/office/officeart/2005/8/layout/hList1"/>
    <dgm:cxn modelId="{8D3C36FC-56C3-4F48-982D-6EBD6D868A94}" type="presOf" srcId="{AF27C261-943F-4F68-89D0-ABF9F1494235}" destId="{79B4268A-BCA3-417A-8347-17C0A1EA5EF9}" srcOrd="0" destOrd="1" presId="urn:microsoft.com/office/officeart/2005/8/layout/hList1"/>
    <dgm:cxn modelId="{4DA34A99-3AB2-4F7D-A4C9-F41ADEAC163A}" type="presParOf" srcId="{DA0C6C41-A900-4593-AAEB-84EA43F8B006}" destId="{ECE72945-2001-45EA-966E-43CDD65D4E20}" srcOrd="0" destOrd="0" presId="urn:microsoft.com/office/officeart/2005/8/layout/hList1"/>
    <dgm:cxn modelId="{D116F061-6ECB-46A3-A6E0-7A87F6F11F40}" type="presParOf" srcId="{ECE72945-2001-45EA-966E-43CDD65D4E20}" destId="{5C2F3CF9-4596-4B18-B976-154BE38A5657}" srcOrd="0" destOrd="0" presId="urn:microsoft.com/office/officeart/2005/8/layout/hList1"/>
    <dgm:cxn modelId="{E856602E-AAC5-4992-AC0A-DA598AF4ADC9}" type="presParOf" srcId="{ECE72945-2001-45EA-966E-43CDD65D4E20}" destId="{D8CBB4A3-3697-4881-9DDD-ADDF49A8950F}" srcOrd="1" destOrd="0" presId="urn:microsoft.com/office/officeart/2005/8/layout/hList1"/>
    <dgm:cxn modelId="{FC507BBB-9180-46FB-A2E0-95F6B24EA7EB}" type="presParOf" srcId="{DA0C6C41-A900-4593-AAEB-84EA43F8B006}" destId="{79969029-3974-4F64-B075-1EC83E5C819F}" srcOrd="1" destOrd="0" presId="urn:microsoft.com/office/officeart/2005/8/layout/hList1"/>
    <dgm:cxn modelId="{65BA22AF-7C89-4507-B182-127F424EB135}" type="presParOf" srcId="{DA0C6C41-A900-4593-AAEB-84EA43F8B006}" destId="{5864918F-6E95-46C0-A064-B31998504CAD}" srcOrd="2" destOrd="0" presId="urn:microsoft.com/office/officeart/2005/8/layout/hList1"/>
    <dgm:cxn modelId="{48A5B49D-5877-4CA1-BDBD-AA1F5AAA4684}" type="presParOf" srcId="{5864918F-6E95-46C0-A064-B31998504CAD}" destId="{DF3B6BE7-42D4-4661-B413-3676EC8BE994}" srcOrd="0" destOrd="0" presId="urn:microsoft.com/office/officeart/2005/8/layout/hList1"/>
    <dgm:cxn modelId="{064E8B27-EEE4-40DB-935C-1C5EB4728640}" type="presParOf" srcId="{5864918F-6E95-46C0-A064-B31998504CAD}" destId="{E49AF889-CAE1-4E6B-9A00-629E6C552FC7}" srcOrd="1" destOrd="0" presId="urn:microsoft.com/office/officeart/2005/8/layout/hList1"/>
    <dgm:cxn modelId="{8E95928B-F985-4C58-BDE7-157117F19E21}" type="presParOf" srcId="{DA0C6C41-A900-4593-AAEB-84EA43F8B006}" destId="{806C3BA7-0DF1-480D-B8F8-0A58542B3D89}" srcOrd="3" destOrd="0" presId="urn:microsoft.com/office/officeart/2005/8/layout/hList1"/>
    <dgm:cxn modelId="{29CC3AF6-592C-4891-BAFB-8F8DF2B858B1}" type="presParOf" srcId="{DA0C6C41-A900-4593-AAEB-84EA43F8B006}" destId="{F870A891-884F-40CF-92A9-51375D16F55B}" srcOrd="4" destOrd="0" presId="urn:microsoft.com/office/officeart/2005/8/layout/hList1"/>
    <dgm:cxn modelId="{D10DA356-3F88-43D7-869E-C37FB4CD9AC0}" type="presParOf" srcId="{F870A891-884F-40CF-92A9-51375D16F55B}" destId="{3FBDF5FD-2854-43DD-BC77-2853B543260F}" srcOrd="0" destOrd="0" presId="urn:microsoft.com/office/officeart/2005/8/layout/hList1"/>
    <dgm:cxn modelId="{CD064D60-F996-4DD4-95AA-9524CB35F616}" type="presParOf" srcId="{F870A891-884F-40CF-92A9-51375D16F55B}" destId="{B13ECB3D-B65F-429E-A5EE-8561D8B193F1}" srcOrd="1" destOrd="0" presId="urn:microsoft.com/office/officeart/2005/8/layout/hList1"/>
    <dgm:cxn modelId="{64DDA70F-2AEC-4522-9F14-FA8EAD96AF5B}" type="presParOf" srcId="{DA0C6C41-A900-4593-AAEB-84EA43F8B006}" destId="{73D7EF1E-285D-4A2B-BF74-B221F0DC3DE1}" srcOrd="5" destOrd="0" presId="urn:microsoft.com/office/officeart/2005/8/layout/hList1"/>
    <dgm:cxn modelId="{C73350F3-19FB-41B4-B625-05B3A32B4AD1}" type="presParOf" srcId="{DA0C6C41-A900-4593-AAEB-84EA43F8B006}" destId="{71692EE3-E14F-4192-B97F-EFEE5F8E20E8}" srcOrd="6" destOrd="0" presId="urn:microsoft.com/office/officeart/2005/8/layout/hList1"/>
    <dgm:cxn modelId="{AC92BCB6-B3ED-4249-AD08-22D8C98C0080}" type="presParOf" srcId="{71692EE3-E14F-4192-B97F-EFEE5F8E20E8}" destId="{A7374FCF-547D-4A51-BE97-7C1E1B6FADAA}" srcOrd="0" destOrd="0" presId="urn:microsoft.com/office/officeart/2005/8/layout/hList1"/>
    <dgm:cxn modelId="{58BA29E6-6A37-49AA-AC58-F5363BC82852}" type="presParOf" srcId="{71692EE3-E14F-4192-B97F-EFEE5F8E20E8}" destId="{79B4268A-BCA3-417A-8347-17C0A1EA5EF9}"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C2F3CF9-4596-4B18-B976-154BE38A5657}">
      <dsp:nvSpPr>
        <dsp:cNvPr id="0" name=""/>
        <dsp:cNvSpPr/>
      </dsp:nvSpPr>
      <dsp:spPr>
        <a:xfrm>
          <a:off x="4237" y="89013"/>
          <a:ext cx="2547780" cy="628656"/>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97536" rIns="170688" bIns="97536" numCol="1" spcCol="1270" anchor="ctr" anchorCtr="0">
          <a:noAutofit/>
        </a:bodyPr>
        <a:lstStyle/>
        <a:p>
          <a:pPr marL="0" lvl="0" indent="0" algn="ctr" defTabSz="1066800">
            <a:lnSpc>
              <a:spcPct val="90000"/>
            </a:lnSpc>
            <a:spcBef>
              <a:spcPct val="0"/>
            </a:spcBef>
            <a:spcAft>
              <a:spcPct val="35000"/>
            </a:spcAft>
            <a:buNone/>
          </a:pPr>
          <a:r>
            <a:rPr lang="en-US" sz="2400" kern="1200" dirty="0"/>
            <a:t>Nursing Homes</a:t>
          </a:r>
        </a:p>
      </dsp:txBody>
      <dsp:txXfrm>
        <a:off x="4237" y="89013"/>
        <a:ext cx="2547780" cy="628656"/>
      </dsp:txXfrm>
    </dsp:sp>
    <dsp:sp modelId="{D8CBB4A3-3697-4881-9DDD-ADDF49A8950F}">
      <dsp:nvSpPr>
        <dsp:cNvPr id="0" name=""/>
        <dsp:cNvSpPr/>
      </dsp:nvSpPr>
      <dsp:spPr>
        <a:xfrm>
          <a:off x="4237" y="686449"/>
          <a:ext cx="2547780" cy="3582225"/>
        </a:xfrm>
        <a:prstGeom prst="rect">
          <a:avLst/>
        </a:prstGeom>
        <a:solidFill>
          <a:schemeClr val="bg1">
            <a:lumMod val="95000"/>
            <a:alpha val="9000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128016" rIns="170688" bIns="192024" numCol="1" spcCol="1270" anchor="t" anchorCtr="0">
          <a:noAutofit/>
        </a:bodyPr>
        <a:lstStyle/>
        <a:p>
          <a:pPr marL="228600" lvl="1" indent="-228600" algn="l" defTabSz="1066800">
            <a:lnSpc>
              <a:spcPct val="90000"/>
            </a:lnSpc>
            <a:spcBef>
              <a:spcPct val="0"/>
            </a:spcBef>
            <a:spcAft>
              <a:spcPct val="15000"/>
            </a:spcAft>
            <a:buChar char="•"/>
          </a:pPr>
          <a:r>
            <a:rPr lang="en-US" sz="2400" kern="1200" dirty="0">
              <a:solidFill>
                <a:schemeClr val="accent6">
                  <a:lumMod val="50000"/>
                </a:schemeClr>
              </a:solidFill>
            </a:rPr>
            <a:t>Must report vaccine &amp; therapeutics data to CDC weekly</a:t>
          </a:r>
        </a:p>
        <a:p>
          <a:pPr marL="228600" lvl="1" indent="-228600" algn="l" defTabSz="1066800">
            <a:lnSpc>
              <a:spcPct val="90000"/>
            </a:lnSpc>
            <a:spcBef>
              <a:spcPct val="0"/>
            </a:spcBef>
            <a:spcAft>
              <a:spcPct val="15000"/>
            </a:spcAft>
            <a:buChar char="•"/>
          </a:pPr>
          <a:endParaRPr lang="en-US" sz="2400" kern="1200" dirty="0"/>
        </a:p>
        <a:p>
          <a:pPr marL="228600" lvl="1" indent="-228600" algn="l" defTabSz="1066800">
            <a:lnSpc>
              <a:spcPct val="90000"/>
            </a:lnSpc>
            <a:spcBef>
              <a:spcPct val="0"/>
            </a:spcBef>
            <a:spcAft>
              <a:spcPct val="15000"/>
            </a:spcAft>
            <a:buChar char="•"/>
          </a:pPr>
          <a:r>
            <a:rPr lang="en-US" sz="2400" kern="1200" dirty="0">
              <a:solidFill>
                <a:schemeClr val="accent6">
                  <a:lumMod val="50000"/>
                </a:schemeClr>
              </a:solidFill>
            </a:rPr>
            <a:t>Must educate &amp; offer vaccine to residents &amp; staff</a:t>
          </a:r>
        </a:p>
      </dsp:txBody>
      <dsp:txXfrm>
        <a:off x="4237" y="686449"/>
        <a:ext cx="2547780" cy="3582225"/>
      </dsp:txXfrm>
    </dsp:sp>
    <dsp:sp modelId="{DF3B6BE7-42D4-4661-B413-3676EC8BE994}">
      <dsp:nvSpPr>
        <dsp:cNvPr id="0" name=""/>
        <dsp:cNvSpPr/>
      </dsp:nvSpPr>
      <dsp:spPr>
        <a:xfrm>
          <a:off x="2908706" y="89013"/>
          <a:ext cx="2547780" cy="628656"/>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97536" rIns="170688" bIns="97536" numCol="1" spcCol="1270" anchor="ctr" anchorCtr="0">
          <a:noAutofit/>
        </a:bodyPr>
        <a:lstStyle/>
        <a:p>
          <a:pPr marL="0" lvl="0" indent="0" algn="ctr" defTabSz="1066800">
            <a:lnSpc>
              <a:spcPct val="90000"/>
            </a:lnSpc>
            <a:spcBef>
              <a:spcPct val="0"/>
            </a:spcBef>
            <a:spcAft>
              <a:spcPct val="35000"/>
            </a:spcAft>
            <a:buNone/>
          </a:pPr>
          <a:r>
            <a:rPr lang="en-US" sz="2400" kern="1200" dirty="0"/>
            <a:t>ICF/IIDs</a:t>
          </a:r>
        </a:p>
      </dsp:txBody>
      <dsp:txXfrm>
        <a:off x="2908706" y="89013"/>
        <a:ext cx="2547780" cy="628656"/>
      </dsp:txXfrm>
    </dsp:sp>
    <dsp:sp modelId="{E49AF889-CAE1-4E6B-9A00-629E6C552FC7}">
      <dsp:nvSpPr>
        <dsp:cNvPr id="0" name=""/>
        <dsp:cNvSpPr/>
      </dsp:nvSpPr>
      <dsp:spPr>
        <a:xfrm>
          <a:off x="2908706" y="686449"/>
          <a:ext cx="2547780" cy="3582225"/>
        </a:xfrm>
        <a:prstGeom prst="rect">
          <a:avLst/>
        </a:prstGeom>
        <a:solidFill>
          <a:schemeClr val="bg1">
            <a:lumMod val="95000"/>
            <a:alpha val="9000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128016" rIns="170688" bIns="192024" numCol="1" spcCol="1270" anchor="t" anchorCtr="0">
          <a:noAutofit/>
        </a:bodyPr>
        <a:lstStyle/>
        <a:p>
          <a:pPr marL="228600" lvl="1" indent="-228600" algn="l" defTabSz="1066800">
            <a:lnSpc>
              <a:spcPct val="90000"/>
            </a:lnSpc>
            <a:spcBef>
              <a:spcPct val="0"/>
            </a:spcBef>
            <a:spcAft>
              <a:spcPct val="15000"/>
            </a:spcAft>
            <a:buChar char="•"/>
          </a:pPr>
          <a:r>
            <a:rPr lang="en-US" sz="2400" kern="1200" dirty="0">
              <a:solidFill>
                <a:schemeClr val="bg2"/>
              </a:solidFill>
            </a:rPr>
            <a:t>Not required to report vaccine &amp; therapeutics data to CDC</a:t>
          </a:r>
        </a:p>
        <a:p>
          <a:pPr marL="228600" lvl="1" indent="-228600" algn="l" defTabSz="1066800">
            <a:lnSpc>
              <a:spcPct val="90000"/>
            </a:lnSpc>
            <a:spcBef>
              <a:spcPct val="0"/>
            </a:spcBef>
            <a:spcAft>
              <a:spcPct val="15000"/>
            </a:spcAft>
            <a:buChar char="•"/>
          </a:pPr>
          <a:endParaRPr lang="en-US" sz="2400" kern="1200" dirty="0"/>
        </a:p>
        <a:p>
          <a:pPr marL="228600" lvl="1" indent="-228600" algn="l" defTabSz="1066800">
            <a:lnSpc>
              <a:spcPct val="90000"/>
            </a:lnSpc>
            <a:spcBef>
              <a:spcPct val="0"/>
            </a:spcBef>
            <a:spcAft>
              <a:spcPct val="15000"/>
            </a:spcAft>
            <a:buChar char="•"/>
          </a:pPr>
          <a:r>
            <a:rPr lang="en-US" sz="2400" kern="1200" dirty="0">
              <a:solidFill>
                <a:schemeClr val="accent6">
                  <a:lumMod val="50000"/>
                </a:schemeClr>
              </a:solidFill>
            </a:rPr>
            <a:t>Must educate &amp; offer vaccine to residents &amp; staff</a:t>
          </a:r>
        </a:p>
      </dsp:txBody>
      <dsp:txXfrm>
        <a:off x="2908706" y="686449"/>
        <a:ext cx="2547780" cy="3582225"/>
      </dsp:txXfrm>
    </dsp:sp>
    <dsp:sp modelId="{3FBDF5FD-2854-43DD-BC77-2853B543260F}">
      <dsp:nvSpPr>
        <dsp:cNvPr id="0" name=""/>
        <dsp:cNvSpPr/>
      </dsp:nvSpPr>
      <dsp:spPr>
        <a:xfrm>
          <a:off x="5813176" y="89013"/>
          <a:ext cx="2547780" cy="628656"/>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97536" rIns="170688" bIns="97536" numCol="1" spcCol="1270" anchor="ctr" anchorCtr="0">
          <a:noAutofit/>
        </a:bodyPr>
        <a:lstStyle/>
        <a:p>
          <a:pPr marL="0" lvl="0" indent="0" algn="ctr" defTabSz="1066800">
            <a:lnSpc>
              <a:spcPct val="90000"/>
            </a:lnSpc>
            <a:spcBef>
              <a:spcPct val="0"/>
            </a:spcBef>
            <a:spcAft>
              <a:spcPct val="35000"/>
            </a:spcAft>
            <a:buNone/>
          </a:pPr>
          <a:r>
            <a:rPr lang="en-US" sz="2400" kern="1200" dirty="0"/>
            <a:t>Inpatient </a:t>
          </a:r>
          <a:r>
            <a:rPr lang="en-US" sz="2400" kern="1200" dirty="0" err="1"/>
            <a:t>Behav</a:t>
          </a:r>
          <a:r>
            <a:rPr lang="en-US" sz="2400" kern="1200" dirty="0"/>
            <a:t>.</a:t>
          </a:r>
        </a:p>
      </dsp:txBody>
      <dsp:txXfrm>
        <a:off x="5813176" y="89013"/>
        <a:ext cx="2547780" cy="628656"/>
      </dsp:txXfrm>
    </dsp:sp>
    <dsp:sp modelId="{B13ECB3D-B65F-429E-A5EE-8561D8B193F1}">
      <dsp:nvSpPr>
        <dsp:cNvPr id="0" name=""/>
        <dsp:cNvSpPr/>
      </dsp:nvSpPr>
      <dsp:spPr>
        <a:xfrm>
          <a:off x="5813176" y="686449"/>
          <a:ext cx="2547780" cy="3582225"/>
        </a:xfrm>
        <a:prstGeom prst="rect">
          <a:avLst/>
        </a:prstGeom>
        <a:solidFill>
          <a:schemeClr val="bg1">
            <a:lumMod val="95000"/>
            <a:alpha val="9000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128016" rIns="170688" bIns="192024" numCol="1" spcCol="1270" anchor="t" anchorCtr="0">
          <a:noAutofit/>
        </a:bodyPr>
        <a:lstStyle/>
        <a:p>
          <a:pPr marL="228600" lvl="1" indent="-228600" algn="l" defTabSz="1066800">
            <a:lnSpc>
              <a:spcPct val="90000"/>
            </a:lnSpc>
            <a:spcBef>
              <a:spcPct val="0"/>
            </a:spcBef>
            <a:spcAft>
              <a:spcPct val="15000"/>
            </a:spcAft>
            <a:buChar char="•"/>
          </a:pPr>
          <a:r>
            <a:rPr lang="en-US" sz="2400" kern="1200" dirty="0">
              <a:solidFill>
                <a:schemeClr val="bg2"/>
              </a:solidFill>
            </a:rPr>
            <a:t>Not required to report vaccine &amp; therapeutics data to CDC</a:t>
          </a:r>
        </a:p>
        <a:p>
          <a:pPr marL="228600" lvl="1" indent="-228600" algn="l" defTabSz="1066800">
            <a:lnSpc>
              <a:spcPct val="90000"/>
            </a:lnSpc>
            <a:spcBef>
              <a:spcPct val="0"/>
            </a:spcBef>
            <a:spcAft>
              <a:spcPct val="15000"/>
            </a:spcAft>
            <a:buChar char="•"/>
          </a:pPr>
          <a:endParaRPr lang="en-US" sz="2400" kern="1200" dirty="0">
            <a:solidFill>
              <a:schemeClr val="bg2"/>
            </a:solidFill>
          </a:endParaRPr>
        </a:p>
        <a:p>
          <a:pPr marL="228600" lvl="1" indent="-228600" algn="l" defTabSz="1066800">
            <a:lnSpc>
              <a:spcPct val="90000"/>
            </a:lnSpc>
            <a:spcBef>
              <a:spcPct val="0"/>
            </a:spcBef>
            <a:spcAft>
              <a:spcPct val="15000"/>
            </a:spcAft>
            <a:buChar char="•"/>
          </a:pPr>
          <a:r>
            <a:rPr lang="en-US" sz="2400" kern="1200" dirty="0">
              <a:solidFill>
                <a:schemeClr val="bg2"/>
              </a:solidFill>
            </a:rPr>
            <a:t>Not required to educate or offer vaccine to residents &amp; staff</a:t>
          </a:r>
        </a:p>
      </dsp:txBody>
      <dsp:txXfrm>
        <a:off x="5813176" y="686449"/>
        <a:ext cx="2547780" cy="3582225"/>
      </dsp:txXfrm>
    </dsp:sp>
    <dsp:sp modelId="{A7374FCF-547D-4A51-BE97-7C1E1B6FADAA}">
      <dsp:nvSpPr>
        <dsp:cNvPr id="0" name=""/>
        <dsp:cNvSpPr/>
      </dsp:nvSpPr>
      <dsp:spPr>
        <a:xfrm>
          <a:off x="8717645" y="89013"/>
          <a:ext cx="2547780" cy="628656"/>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97536" rIns="170688" bIns="97536" numCol="1" spcCol="1270" anchor="ctr" anchorCtr="0">
          <a:noAutofit/>
        </a:bodyPr>
        <a:lstStyle/>
        <a:p>
          <a:pPr marL="0" lvl="0" indent="0" algn="ctr" defTabSz="1066800">
            <a:lnSpc>
              <a:spcPct val="90000"/>
            </a:lnSpc>
            <a:spcBef>
              <a:spcPct val="0"/>
            </a:spcBef>
            <a:spcAft>
              <a:spcPct val="35000"/>
            </a:spcAft>
            <a:buNone/>
          </a:pPr>
          <a:r>
            <a:rPr lang="en-US" sz="2400" kern="1200" dirty="0"/>
            <a:t>Community-Based Settings</a:t>
          </a:r>
        </a:p>
      </dsp:txBody>
      <dsp:txXfrm>
        <a:off x="8717645" y="89013"/>
        <a:ext cx="2547780" cy="628656"/>
      </dsp:txXfrm>
    </dsp:sp>
    <dsp:sp modelId="{79B4268A-BCA3-417A-8347-17C0A1EA5EF9}">
      <dsp:nvSpPr>
        <dsp:cNvPr id="0" name=""/>
        <dsp:cNvSpPr/>
      </dsp:nvSpPr>
      <dsp:spPr>
        <a:xfrm>
          <a:off x="8717645" y="686449"/>
          <a:ext cx="2547780" cy="3582225"/>
        </a:xfrm>
        <a:prstGeom prst="rect">
          <a:avLst/>
        </a:prstGeom>
        <a:solidFill>
          <a:schemeClr val="bg1">
            <a:lumMod val="95000"/>
            <a:alpha val="9000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128016" rIns="170688" bIns="192024" numCol="1" spcCol="1270" anchor="t" anchorCtr="0">
          <a:noAutofit/>
        </a:bodyPr>
        <a:lstStyle/>
        <a:p>
          <a:pPr marL="228600" lvl="1" indent="-228600" algn="l" defTabSz="1066800">
            <a:lnSpc>
              <a:spcPct val="90000"/>
            </a:lnSpc>
            <a:spcBef>
              <a:spcPct val="0"/>
            </a:spcBef>
            <a:spcAft>
              <a:spcPct val="15000"/>
            </a:spcAft>
            <a:buChar char="•"/>
          </a:pPr>
          <a:r>
            <a:rPr lang="en-US" sz="2400" kern="1200" dirty="0">
              <a:solidFill>
                <a:schemeClr val="bg2"/>
              </a:solidFill>
            </a:rPr>
            <a:t>Not required to report vaccine &amp; therapeutics data to CDC</a:t>
          </a:r>
        </a:p>
        <a:p>
          <a:pPr marL="228600" lvl="1" indent="-228600" algn="l" defTabSz="1066800">
            <a:lnSpc>
              <a:spcPct val="90000"/>
            </a:lnSpc>
            <a:spcBef>
              <a:spcPct val="0"/>
            </a:spcBef>
            <a:spcAft>
              <a:spcPct val="15000"/>
            </a:spcAft>
            <a:buChar char="•"/>
          </a:pPr>
          <a:endParaRPr lang="en-US" sz="2400" kern="1200" dirty="0">
            <a:solidFill>
              <a:schemeClr val="bg2"/>
            </a:solidFill>
          </a:endParaRPr>
        </a:p>
        <a:p>
          <a:pPr marL="228600" lvl="1" indent="-228600" algn="l" defTabSz="1066800">
            <a:lnSpc>
              <a:spcPct val="90000"/>
            </a:lnSpc>
            <a:spcBef>
              <a:spcPct val="0"/>
            </a:spcBef>
            <a:spcAft>
              <a:spcPct val="15000"/>
            </a:spcAft>
            <a:buChar char="•"/>
          </a:pPr>
          <a:r>
            <a:rPr lang="en-US" sz="2400" kern="1200" dirty="0">
              <a:solidFill>
                <a:schemeClr val="bg2"/>
              </a:solidFill>
            </a:rPr>
            <a:t>Not required to educate or offer vaccine to residents &amp; staff</a:t>
          </a:r>
        </a:p>
      </dsp:txBody>
      <dsp:txXfrm>
        <a:off x="8717645" y="686449"/>
        <a:ext cx="2547780" cy="3582225"/>
      </dsp:txXfrm>
    </dsp:sp>
  </dsp:spTree>
</dsp:drawing>
</file>

<file path=ppt/diagrams/layout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drawing1.xml><?xml version="1.0" encoding="utf-8"?>
<c:userShapes xmlns:c="http://schemas.openxmlformats.org/drawingml/2006/chart">
  <cdr:relSizeAnchor xmlns:cdr="http://schemas.openxmlformats.org/drawingml/2006/chartDrawing">
    <cdr:from>
      <cdr:x>0.07163</cdr:x>
      <cdr:y>0.71061</cdr:y>
    </cdr:from>
    <cdr:to>
      <cdr:x>0.72965</cdr:x>
      <cdr:y>0.83972</cdr:y>
    </cdr:to>
    <cdr:sp macro="" textlink="">
      <cdr:nvSpPr>
        <cdr:cNvPr id="2" name="Text Box 6"/>
        <cdr:cNvSpPr txBox="1">
          <a:spLocks xmlns:a="http://schemas.openxmlformats.org/drawingml/2006/main" noChangeArrowheads="1"/>
        </cdr:cNvSpPr>
      </cdr:nvSpPr>
      <cdr:spPr bwMode="auto">
        <a:xfrm xmlns:a="http://schemas.openxmlformats.org/drawingml/2006/main">
          <a:off x="715101" y="4573527"/>
          <a:ext cx="6569481" cy="830997"/>
        </a:xfrm>
        <a:prstGeom xmlns:a="http://schemas.openxmlformats.org/drawingml/2006/main" prst="rect">
          <a:avLst/>
        </a:prstGeom>
        <a:noFill xmlns:a="http://schemas.openxmlformats.org/drawingml/2006/main"/>
        <a:ln xmlns:a="http://schemas.openxmlformats.org/drawingml/2006/main" w="9525">
          <a:noFill/>
          <a:miter lim="800000"/>
          <a:headEnd/>
          <a:tailEnd/>
        </a:ln>
      </cdr:spPr>
      <cdr:txBody>
        <a:bodyPr xmlns:a="http://schemas.openxmlformats.org/drawingml/2006/main" wrap="square">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pPr algn="ctr"/>
          <a:r>
            <a:rPr lang="en-US" altLang="en-US" sz="2400" b="1" dirty="0">
              <a:latin typeface="Arial" panose="020B0604020202020204" pitchFamily="34" charset="0"/>
              <a:cs typeface="Arial" panose="020B0604020202020204" pitchFamily="34" charset="0"/>
            </a:rPr>
            <a:t>National LTSS Spending, FY 2018 = </a:t>
          </a:r>
        </a:p>
        <a:p xmlns:a="http://schemas.openxmlformats.org/drawingml/2006/main">
          <a:pPr algn="ctr"/>
          <a:r>
            <a:rPr lang="en-US" altLang="en-US" sz="2400" b="1" dirty="0">
              <a:latin typeface="Arial" panose="020B0604020202020204" pitchFamily="34" charset="0"/>
              <a:cs typeface="Arial" panose="020B0604020202020204" pitchFamily="34" charset="0"/>
            </a:rPr>
            <a:t>$379 billion</a:t>
          </a: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sz="quarter" idx="1"/>
          </p:nvPr>
        </p:nvSpPr>
        <p:spPr>
          <a:xfrm>
            <a:off x="4143587" y="0"/>
            <a:ext cx="3169920" cy="480060"/>
          </a:xfrm>
          <a:prstGeom prst="rect">
            <a:avLst/>
          </a:prstGeom>
        </p:spPr>
        <p:txBody>
          <a:bodyPr vert="horz" lIns="96661" tIns="48331" rIns="96661" bIns="48331" rtlCol="0"/>
          <a:lstStyle>
            <a:lvl1pPr algn="r">
              <a:defRPr sz="1300"/>
            </a:lvl1pPr>
          </a:lstStyle>
          <a:p>
            <a:fld id="{40C803A8-FD4D-7A4A-8FB4-F095F8E35A7C}" type="datetimeFigureOut">
              <a:rPr lang="en-US" smtClean="0"/>
              <a:t>6/30/2021</a:t>
            </a:fld>
            <a:endParaRPr lang="en-US"/>
          </a:p>
        </p:txBody>
      </p:sp>
      <p:sp>
        <p:nvSpPr>
          <p:cNvPr id="4" name="Footer Placeholder 3"/>
          <p:cNvSpPr>
            <a:spLocks noGrp="1"/>
          </p:cNvSpPr>
          <p:nvPr>
            <p:ph type="ftr" sz="quarter" idx="2"/>
          </p:nvPr>
        </p:nvSpPr>
        <p:spPr>
          <a:xfrm>
            <a:off x="0" y="9119474"/>
            <a:ext cx="3169920" cy="480060"/>
          </a:xfrm>
          <a:prstGeom prst="rect">
            <a:avLst/>
          </a:prstGeom>
        </p:spPr>
        <p:txBody>
          <a:bodyPr vert="horz" lIns="96661" tIns="48331" rIns="96661" bIns="48331" rtlCol="0" anchor="b"/>
          <a:lstStyle>
            <a:lvl1pPr algn="l">
              <a:defRPr sz="1300"/>
            </a:lvl1pPr>
          </a:lstStyle>
          <a:p>
            <a:endParaRPr lang="en-US"/>
          </a:p>
        </p:txBody>
      </p:sp>
      <p:sp>
        <p:nvSpPr>
          <p:cNvPr id="5" name="Slide Number Placeholder 4"/>
          <p:cNvSpPr>
            <a:spLocks noGrp="1"/>
          </p:cNvSpPr>
          <p:nvPr>
            <p:ph type="sldNum" sz="quarter" idx="3"/>
          </p:nvPr>
        </p:nvSpPr>
        <p:spPr>
          <a:xfrm>
            <a:off x="4143587" y="9119474"/>
            <a:ext cx="3169920" cy="480060"/>
          </a:xfrm>
          <a:prstGeom prst="rect">
            <a:avLst/>
          </a:prstGeom>
        </p:spPr>
        <p:txBody>
          <a:bodyPr vert="horz" lIns="96661" tIns="48331" rIns="96661" bIns="48331" rtlCol="0" anchor="b"/>
          <a:lstStyle>
            <a:lvl1pPr algn="r">
              <a:defRPr sz="1300"/>
            </a:lvl1pPr>
          </a:lstStyle>
          <a:p>
            <a:fld id="{35647696-CA65-994E-AFC8-84C1B1C30767}" type="slidenum">
              <a:rPr lang="en-US" smtClean="0"/>
              <a:t>‹#›</a:t>
            </a:fld>
            <a:endParaRPr lang="en-US"/>
          </a:p>
        </p:txBody>
      </p:sp>
    </p:spTree>
    <p:extLst>
      <p:ext uri="{BB962C8B-B14F-4D97-AF65-F5344CB8AC3E}">
        <p14:creationId xmlns:p14="http://schemas.microsoft.com/office/powerpoint/2010/main" val="94051564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0060"/>
          </a:xfrm>
          <a:prstGeom prst="rect">
            <a:avLst/>
          </a:prstGeom>
        </p:spPr>
        <p:txBody>
          <a:bodyPr vert="horz" lIns="96661" tIns="48331" rIns="96661" bIns="48331" rtlCol="0"/>
          <a:lstStyle>
            <a:lvl1pPr algn="r">
              <a:defRPr sz="1300"/>
            </a:lvl1pPr>
          </a:lstStyle>
          <a:p>
            <a:fld id="{34EE1B25-77F0-3A4C-A1ED-55939924362E}" type="datetimeFigureOut">
              <a:rPr lang="en-US" smtClean="0"/>
              <a:t>6/30/2021</a:t>
            </a:fld>
            <a:endParaRPr lang="en-US"/>
          </a:p>
        </p:txBody>
      </p:sp>
      <p:sp>
        <p:nvSpPr>
          <p:cNvPr id="4" name="Slide Image Placeholder 3"/>
          <p:cNvSpPr>
            <a:spLocks noGrp="1" noRot="1" noChangeAspect="1"/>
          </p:cNvSpPr>
          <p:nvPr>
            <p:ph type="sldImg" idx="2"/>
          </p:nvPr>
        </p:nvSpPr>
        <p:spPr>
          <a:xfrm>
            <a:off x="458788" y="720725"/>
            <a:ext cx="6397625" cy="3600450"/>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61" tIns="48331" rIns="96661" bIns="4833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0060"/>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61" tIns="48331" rIns="96661" bIns="48331" rtlCol="0" anchor="b"/>
          <a:lstStyle>
            <a:lvl1pPr algn="r">
              <a:defRPr sz="1300"/>
            </a:lvl1pPr>
          </a:lstStyle>
          <a:p>
            <a:fld id="{ECA6764C-C15E-0340-B95F-B7B37D149921}" type="slidenum">
              <a:rPr lang="en-US" smtClean="0"/>
              <a:t>‹#›</a:t>
            </a:fld>
            <a:endParaRPr lang="en-US"/>
          </a:p>
        </p:txBody>
      </p:sp>
    </p:spTree>
    <p:extLst>
      <p:ext uri="{BB962C8B-B14F-4D97-AF65-F5344CB8AC3E}">
        <p14:creationId xmlns:p14="http://schemas.microsoft.com/office/powerpoint/2010/main" val="3604009456"/>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CA6764C-C15E-0340-B95F-B7B37D149921}" type="slidenum">
              <a:rPr lang="en-US" smtClean="0"/>
              <a:t>0</a:t>
            </a:fld>
            <a:endParaRPr lang="en-US"/>
          </a:p>
        </p:txBody>
      </p:sp>
    </p:spTree>
    <p:extLst>
      <p:ext uri="{BB962C8B-B14F-4D97-AF65-F5344CB8AC3E}">
        <p14:creationId xmlns:p14="http://schemas.microsoft.com/office/powerpoint/2010/main" val="4715561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CA6764C-C15E-0340-B95F-B7B37D149921}" type="slidenum">
              <a:rPr lang="en-US" smtClean="0"/>
              <a:t>1</a:t>
            </a:fld>
            <a:endParaRPr lang="en-US"/>
          </a:p>
        </p:txBody>
      </p:sp>
    </p:spTree>
    <p:extLst>
      <p:ext uri="{BB962C8B-B14F-4D97-AF65-F5344CB8AC3E}">
        <p14:creationId xmlns:p14="http://schemas.microsoft.com/office/powerpoint/2010/main" val="36136400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0" dirty="0"/>
          </a:p>
        </p:txBody>
      </p:sp>
      <p:sp>
        <p:nvSpPr>
          <p:cNvPr id="4" name="Slide Number Placeholder 3"/>
          <p:cNvSpPr>
            <a:spLocks noGrp="1"/>
          </p:cNvSpPr>
          <p:nvPr>
            <p:ph type="sldNum" sz="quarter" idx="10"/>
          </p:nvPr>
        </p:nvSpPr>
        <p:spPr/>
        <p:txBody>
          <a:bodyPr/>
          <a:lstStyle/>
          <a:p>
            <a:pPr defTabSz="966612">
              <a:defRPr/>
            </a:pPr>
            <a:fld id="{821A061C-8395-4A1E-870C-856A38878E04}" type="slidenum">
              <a:rPr lang="en-US">
                <a:solidFill>
                  <a:prstClr val="black"/>
                </a:solidFill>
                <a:latin typeface="Calibri" panose="020F0502020204030204"/>
              </a:rPr>
              <a:pPr defTabSz="966612">
                <a:defRPr/>
              </a:pPr>
              <a:t>2</a:t>
            </a:fld>
            <a:endParaRPr lang="en-US">
              <a:solidFill>
                <a:prstClr val="black"/>
              </a:solidFill>
              <a:latin typeface="Calibri" panose="020F0502020204030204"/>
            </a:endParaRPr>
          </a:p>
        </p:txBody>
      </p:sp>
    </p:spTree>
    <p:extLst>
      <p:ext uri="{BB962C8B-B14F-4D97-AF65-F5344CB8AC3E}">
        <p14:creationId xmlns:p14="http://schemas.microsoft.com/office/powerpoint/2010/main" val="6299198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CA6764C-C15E-0340-B95F-B7B37D149921}" type="slidenum">
              <a:rPr lang="en-US" smtClean="0"/>
              <a:t>5</a:t>
            </a:fld>
            <a:endParaRPr lang="en-US"/>
          </a:p>
        </p:txBody>
      </p:sp>
    </p:spTree>
    <p:extLst>
      <p:ext uri="{BB962C8B-B14F-4D97-AF65-F5344CB8AC3E}">
        <p14:creationId xmlns:p14="http://schemas.microsoft.com/office/powerpoint/2010/main" val="9798303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300" dirty="0"/>
          </a:p>
        </p:txBody>
      </p:sp>
      <p:sp>
        <p:nvSpPr>
          <p:cNvPr id="4" name="Slide Number Placeholder 3"/>
          <p:cNvSpPr>
            <a:spLocks noGrp="1"/>
          </p:cNvSpPr>
          <p:nvPr>
            <p:ph type="sldNum" sz="quarter" idx="5"/>
          </p:nvPr>
        </p:nvSpPr>
        <p:spPr/>
        <p:txBody>
          <a:bodyPr/>
          <a:lstStyle/>
          <a:p>
            <a:fld id="{ECA6764C-C15E-0340-B95F-B7B37D149921}" type="slidenum">
              <a:rPr lang="en-US" smtClean="0"/>
              <a:t>7</a:t>
            </a:fld>
            <a:endParaRPr lang="en-US"/>
          </a:p>
        </p:txBody>
      </p:sp>
    </p:spTree>
    <p:extLst>
      <p:ext uri="{BB962C8B-B14F-4D97-AF65-F5344CB8AC3E}">
        <p14:creationId xmlns:p14="http://schemas.microsoft.com/office/powerpoint/2010/main" val="359444564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CA6764C-C15E-0340-B95F-B7B37D149921}" type="slidenum">
              <a:rPr lang="en-US" smtClean="0"/>
              <a:t>9</a:t>
            </a:fld>
            <a:endParaRPr lang="en-US"/>
          </a:p>
        </p:txBody>
      </p:sp>
    </p:spTree>
    <p:extLst>
      <p:ext uri="{BB962C8B-B14F-4D97-AF65-F5344CB8AC3E}">
        <p14:creationId xmlns:p14="http://schemas.microsoft.com/office/powerpoint/2010/main" val="118685355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CA6764C-C15E-0340-B95F-B7B37D149921}" type="slidenum">
              <a:rPr lang="en-US" smtClean="0"/>
              <a:t>11</a:t>
            </a:fld>
            <a:endParaRPr lang="en-US"/>
          </a:p>
        </p:txBody>
      </p:sp>
    </p:spTree>
    <p:extLst>
      <p:ext uri="{BB962C8B-B14F-4D97-AF65-F5344CB8AC3E}">
        <p14:creationId xmlns:p14="http://schemas.microsoft.com/office/powerpoint/2010/main" val="79888244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CA6764C-C15E-0340-B95F-B7B37D149921}" type="slidenum">
              <a:rPr lang="en-US" smtClean="0"/>
              <a:t>13</a:t>
            </a:fld>
            <a:endParaRPr lang="en-US"/>
          </a:p>
        </p:txBody>
      </p:sp>
    </p:spTree>
    <p:extLst>
      <p:ext uri="{BB962C8B-B14F-4D97-AF65-F5344CB8AC3E}">
        <p14:creationId xmlns:p14="http://schemas.microsoft.com/office/powerpoint/2010/main" val="18098156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hasCustomPrompt="1"/>
          </p:nvPr>
        </p:nvSpPr>
        <p:spPr>
          <a:xfrm>
            <a:off x="2333494" y="3892768"/>
            <a:ext cx="6788601" cy="1224225"/>
          </a:xfrm>
          <a:prstGeom prst="rect">
            <a:avLst/>
          </a:prstGeom>
        </p:spPr>
        <p:txBody>
          <a:bodyPr/>
          <a:lstStyle>
            <a:lvl1pPr marL="0" indent="0" algn="l">
              <a:buNone/>
              <a:defRPr>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Author Names, Author Names, Author Names</a:t>
            </a:r>
          </a:p>
          <a:p>
            <a:endParaRPr lang="en-US" dirty="0"/>
          </a:p>
          <a:p>
            <a:r>
              <a:rPr lang="en-US" dirty="0"/>
              <a:t>Updated: July 2020</a:t>
            </a:r>
          </a:p>
        </p:txBody>
      </p:sp>
      <p:sp>
        <p:nvSpPr>
          <p:cNvPr id="5" name="Title Placeholder 1"/>
          <p:cNvSpPr>
            <a:spLocks noGrp="1"/>
          </p:cNvSpPr>
          <p:nvPr>
            <p:ph type="title" hasCustomPrompt="1"/>
          </p:nvPr>
        </p:nvSpPr>
        <p:spPr>
          <a:xfrm>
            <a:off x="2307154" y="2330907"/>
            <a:ext cx="8397439" cy="844213"/>
          </a:xfrm>
          <a:prstGeom prst="rect">
            <a:avLst/>
          </a:prstGeom>
        </p:spPr>
        <p:txBody>
          <a:bodyPr vert="horz" lIns="91440" tIns="45720" rIns="91440" bIns="45720" rtlCol="0" anchor="t">
            <a:noAutofit/>
          </a:bodyPr>
          <a:lstStyle>
            <a:lvl1pPr>
              <a:defRPr/>
            </a:lvl1pPr>
          </a:lstStyle>
          <a:p>
            <a:r>
              <a:rPr lang="en-US" dirty="0"/>
              <a:t>We recommend keeping your title to two lines.</a:t>
            </a:r>
          </a:p>
        </p:txBody>
      </p:sp>
    </p:spTree>
    <p:extLst>
      <p:ext uri="{BB962C8B-B14F-4D97-AF65-F5344CB8AC3E}">
        <p14:creationId xmlns:p14="http://schemas.microsoft.com/office/powerpoint/2010/main" val="20491542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no Figure">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466246" y="1915633"/>
            <a:ext cx="11266967" cy="3481966"/>
          </a:xfrm>
          <a:prstGeom prst="rect">
            <a:avLst/>
          </a:prstGeom>
        </p:spPr>
        <p:txBody>
          <a:bodyPr/>
          <a:lstStyle>
            <a:lvl1pPr marL="445770" indent="-285750">
              <a:spcBef>
                <a:spcPts val="0"/>
              </a:spcBef>
              <a:spcAft>
                <a:spcPts val="600"/>
              </a:spcAft>
              <a:buFont typeface="Arial" panose="020B0604020202020204" pitchFamily="34" charset="0"/>
              <a:buChar char="•"/>
              <a:defRPr baseline="0">
                <a:solidFill>
                  <a:schemeClr val="tx1"/>
                </a:solidFill>
              </a:defRPr>
            </a:lvl1pPr>
            <a:lvl2pPr marL="742950" indent="-182880">
              <a:spcBef>
                <a:spcPts val="0"/>
              </a:spcBef>
              <a:spcAft>
                <a:spcPts val="600"/>
              </a:spcAft>
              <a:buFont typeface="Arial" panose="020B0604020202020204" pitchFamily="34" charset="0"/>
              <a:buChar char="‒"/>
              <a:defRPr>
                <a:solidFill>
                  <a:schemeClr val="tx1"/>
                </a:solidFill>
              </a:defRPr>
            </a:lvl2pPr>
            <a:lvl3pPr marL="1143000" indent="-182880">
              <a:spcBef>
                <a:spcPts val="0"/>
              </a:spcBef>
              <a:spcAft>
                <a:spcPts val="600"/>
              </a:spcAft>
              <a:buFont typeface="Arial"/>
              <a:buChar char="•"/>
              <a:defRPr>
                <a:solidFill>
                  <a:schemeClr val="tx1"/>
                </a:solidFill>
              </a:defRPr>
            </a:lvl3pPr>
            <a:lvl4pPr marL="1600200" indent="-182880">
              <a:spcBef>
                <a:spcPts val="0"/>
              </a:spcBef>
              <a:spcAft>
                <a:spcPts val="600"/>
              </a:spcAft>
              <a:buFont typeface="Arial" panose="020B0604020202020204" pitchFamily="34" charset="0"/>
              <a:buChar char="‒"/>
              <a:defRPr>
                <a:solidFill>
                  <a:schemeClr val="tx1"/>
                </a:solidFill>
              </a:defRPr>
            </a:lvl4pPr>
            <a:lvl5pPr marL="2057400" indent="-182880">
              <a:spcBef>
                <a:spcPts val="0"/>
              </a:spcBef>
              <a:spcAft>
                <a:spcPts val="600"/>
              </a:spcAft>
              <a:buFont typeface="Arial"/>
              <a:buChar char="•"/>
              <a:defRPr/>
            </a:lvl5pPr>
          </a:lstStyle>
          <a:p>
            <a:pPr lvl="0"/>
            <a:r>
              <a:rPr lang="en-US" dirty="0"/>
              <a:t>First level</a:t>
            </a:r>
          </a:p>
          <a:p>
            <a:pPr lvl="1"/>
            <a:r>
              <a:rPr lang="en-US" dirty="0"/>
              <a:t>Second level</a:t>
            </a:r>
          </a:p>
          <a:p>
            <a:pPr lvl="2"/>
            <a:r>
              <a:rPr lang="en-US" dirty="0"/>
              <a:t>Third level</a:t>
            </a:r>
          </a:p>
          <a:p>
            <a:pPr lvl="3"/>
            <a:r>
              <a:rPr lang="en-US" dirty="0"/>
              <a:t>Fourth level</a:t>
            </a:r>
          </a:p>
        </p:txBody>
      </p:sp>
      <p:sp>
        <p:nvSpPr>
          <p:cNvPr id="5" name="Text Placeholder 4"/>
          <p:cNvSpPr>
            <a:spLocks noGrp="1"/>
          </p:cNvSpPr>
          <p:nvPr>
            <p:ph type="body" sz="quarter" idx="10" hasCustomPrompt="1"/>
          </p:nvPr>
        </p:nvSpPr>
        <p:spPr>
          <a:xfrm>
            <a:off x="466246" y="6067136"/>
            <a:ext cx="10295514" cy="686761"/>
          </a:xfrm>
          <a:prstGeom prst="rect">
            <a:avLst/>
          </a:prstGeom>
        </p:spPr>
        <p:txBody>
          <a:bodyPr/>
          <a:lstStyle>
            <a:lvl1pPr marL="0" indent="0">
              <a:buNone/>
              <a:defRPr sz="1200">
                <a:solidFill>
                  <a:schemeClr val="tx1"/>
                </a:solidFill>
              </a:defRPr>
            </a:lvl1pPr>
          </a:lstStyle>
          <a:p>
            <a:pPr lvl="0"/>
            <a:r>
              <a:rPr lang="en-US" dirty="0"/>
              <a:t>SOURCE:</a:t>
            </a:r>
          </a:p>
        </p:txBody>
      </p:sp>
      <p:sp>
        <p:nvSpPr>
          <p:cNvPr id="6" name="Title Placeholder 1">
            <a:extLst>
              <a:ext uri="{FF2B5EF4-FFF2-40B4-BE49-F238E27FC236}">
                <a16:creationId xmlns:a16="http://schemas.microsoft.com/office/drawing/2014/main" id="{E0C57E2F-108D-BC45-BF44-2F6C065BC1EB}"/>
              </a:ext>
            </a:extLst>
          </p:cNvPr>
          <p:cNvSpPr>
            <a:spLocks noGrp="1"/>
          </p:cNvSpPr>
          <p:nvPr>
            <p:ph type="title"/>
          </p:nvPr>
        </p:nvSpPr>
        <p:spPr>
          <a:xfrm>
            <a:off x="468314" y="586267"/>
            <a:ext cx="11264900" cy="861533"/>
          </a:xfrm>
          <a:prstGeom prst="rect">
            <a:avLst/>
          </a:prstGeom>
        </p:spPr>
        <p:txBody>
          <a:bodyPr vert="horz" lIns="91440" tIns="45720" rIns="91440" bIns="45720" rtlCol="0" anchor="t">
            <a:noAutofit/>
          </a:bodyPr>
          <a:lstStyle/>
          <a:p>
            <a:r>
              <a:rPr lang="en-US" dirty="0"/>
              <a:t>Click to edit Master title style</a:t>
            </a:r>
          </a:p>
        </p:txBody>
      </p:sp>
    </p:spTree>
    <p:extLst>
      <p:ext uri="{BB962C8B-B14F-4D97-AF65-F5344CB8AC3E}">
        <p14:creationId xmlns:p14="http://schemas.microsoft.com/office/powerpoint/2010/main" val="35350874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Default">
    <p:spTree>
      <p:nvGrpSpPr>
        <p:cNvPr id="1" name=""/>
        <p:cNvGrpSpPr/>
        <p:nvPr/>
      </p:nvGrpSpPr>
      <p:grpSpPr>
        <a:xfrm>
          <a:off x="0" y="0"/>
          <a:ext cx="0" cy="0"/>
          <a:chOff x="0" y="0"/>
          <a:chExt cx="0" cy="0"/>
        </a:xfrm>
      </p:grpSpPr>
      <p:sp>
        <p:nvSpPr>
          <p:cNvPr id="3" name="Content Placeholder 2"/>
          <p:cNvSpPr>
            <a:spLocks noGrp="1"/>
          </p:cNvSpPr>
          <p:nvPr>
            <p:ph sz="half" idx="1" hasCustomPrompt="1"/>
          </p:nvPr>
        </p:nvSpPr>
        <p:spPr>
          <a:xfrm>
            <a:off x="464849" y="1914246"/>
            <a:ext cx="5102052" cy="4010377"/>
          </a:xfrm>
          <a:prstGeom prst="rect">
            <a:avLst/>
          </a:prstGeom>
        </p:spPr>
        <p:txBody>
          <a:bodyPr/>
          <a:lstStyle>
            <a:lvl1pPr marL="342900" indent="-182880">
              <a:spcBef>
                <a:spcPts val="0"/>
              </a:spcBef>
              <a:spcAft>
                <a:spcPts val="600"/>
              </a:spcAft>
              <a:buFont typeface="Arial"/>
              <a:buChar char="•"/>
              <a:defRPr sz="2800">
                <a:solidFill>
                  <a:schemeClr val="tx1"/>
                </a:solidFill>
              </a:defRPr>
            </a:lvl1pPr>
            <a:lvl2pPr marL="742950" indent="-182880">
              <a:spcBef>
                <a:spcPts val="0"/>
              </a:spcBef>
              <a:spcAft>
                <a:spcPts val="600"/>
              </a:spcAft>
              <a:buFont typeface="Arial" panose="020B0604020202020204" pitchFamily="34" charset="0"/>
              <a:buChar char="‒"/>
              <a:defRPr sz="2400">
                <a:solidFill>
                  <a:schemeClr val="tx1"/>
                </a:solidFill>
              </a:defRPr>
            </a:lvl2pPr>
            <a:lvl3pPr marL="1143000" indent="-182880">
              <a:spcBef>
                <a:spcPts val="0"/>
              </a:spcBef>
              <a:spcAft>
                <a:spcPts val="600"/>
              </a:spcAft>
              <a:buFont typeface="Arial"/>
              <a:buChar char="•"/>
              <a:defRPr sz="2000">
                <a:solidFill>
                  <a:schemeClr val="tx1"/>
                </a:solidFill>
              </a:defRPr>
            </a:lvl3pPr>
            <a:lvl4pPr marL="1600200" indent="-182880">
              <a:spcBef>
                <a:spcPts val="0"/>
              </a:spcBef>
              <a:spcAft>
                <a:spcPts val="600"/>
              </a:spcAft>
              <a:buFont typeface="Arial" panose="020B0604020202020204" pitchFamily="34" charset="0"/>
              <a:buChar char="‒"/>
              <a:defRPr sz="1800">
                <a:solidFill>
                  <a:schemeClr val="tx1"/>
                </a:solidFill>
              </a:defRPr>
            </a:lvl4pPr>
            <a:lvl5pPr marL="2057400" indent="-182880">
              <a:spcBef>
                <a:spcPts val="0"/>
              </a:spcBef>
              <a:spcAft>
                <a:spcPts val="600"/>
              </a:spcAft>
              <a:buFont typeface="Arial"/>
              <a:buChar char="•"/>
              <a:defRPr sz="1800">
                <a:solidFill>
                  <a:schemeClr val="tx1"/>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6" name="Text Placeholder 5"/>
          <p:cNvSpPr>
            <a:spLocks noGrp="1"/>
          </p:cNvSpPr>
          <p:nvPr>
            <p:ph type="body" sz="quarter" idx="10" hasCustomPrompt="1"/>
          </p:nvPr>
        </p:nvSpPr>
        <p:spPr>
          <a:xfrm>
            <a:off x="470142" y="6067136"/>
            <a:ext cx="10291618" cy="598311"/>
          </a:xfrm>
          <a:prstGeom prst="rect">
            <a:avLst/>
          </a:prstGeom>
        </p:spPr>
        <p:txBody>
          <a:bodyPr/>
          <a:lstStyle>
            <a:lvl1pPr marL="0" indent="0">
              <a:buNone/>
              <a:defRPr sz="1200" baseline="0">
                <a:solidFill>
                  <a:schemeClr val="tx1"/>
                </a:solidFill>
              </a:defRPr>
            </a:lvl1pPr>
          </a:lstStyle>
          <a:p>
            <a:pPr lvl="0"/>
            <a:r>
              <a:rPr lang="en-US" dirty="0"/>
              <a:t>SOURCE:</a:t>
            </a:r>
          </a:p>
        </p:txBody>
      </p:sp>
      <p:sp>
        <p:nvSpPr>
          <p:cNvPr id="7" name="Title Placeholder 1">
            <a:extLst>
              <a:ext uri="{FF2B5EF4-FFF2-40B4-BE49-F238E27FC236}">
                <a16:creationId xmlns:a16="http://schemas.microsoft.com/office/drawing/2014/main" id="{0E776E84-F54F-3445-8517-0E7B66C3BA9B}"/>
              </a:ext>
            </a:extLst>
          </p:cNvPr>
          <p:cNvSpPr>
            <a:spLocks noGrp="1"/>
          </p:cNvSpPr>
          <p:nvPr>
            <p:ph type="title"/>
          </p:nvPr>
        </p:nvSpPr>
        <p:spPr>
          <a:xfrm>
            <a:off x="468314" y="586267"/>
            <a:ext cx="11264900" cy="861533"/>
          </a:xfrm>
          <a:prstGeom prst="rect">
            <a:avLst/>
          </a:prstGeom>
        </p:spPr>
        <p:txBody>
          <a:bodyPr vert="horz" lIns="91440" tIns="45720" rIns="91440" bIns="45720" rtlCol="0" anchor="t">
            <a:noAutofit/>
          </a:bodyPr>
          <a:lstStyle>
            <a:lvl1pPr>
              <a:defRPr>
                <a:solidFill>
                  <a:schemeClr val="tx1"/>
                </a:solidFill>
              </a:defRPr>
            </a:lvl1pPr>
          </a:lstStyle>
          <a:p>
            <a:r>
              <a:rPr lang="en-US" dirty="0"/>
              <a:t>Click to edit Master title style</a:t>
            </a:r>
          </a:p>
        </p:txBody>
      </p:sp>
      <p:sp>
        <p:nvSpPr>
          <p:cNvPr id="8" name="Content Placeholder 2"/>
          <p:cNvSpPr>
            <a:spLocks noGrp="1"/>
          </p:cNvSpPr>
          <p:nvPr>
            <p:ph sz="half" idx="11" hasCustomPrompt="1"/>
          </p:nvPr>
        </p:nvSpPr>
        <p:spPr>
          <a:xfrm>
            <a:off x="6100764" y="1914246"/>
            <a:ext cx="5102052" cy="4010377"/>
          </a:xfrm>
          <a:prstGeom prst="rect">
            <a:avLst/>
          </a:prstGeom>
        </p:spPr>
        <p:txBody>
          <a:bodyPr/>
          <a:lstStyle>
            <a:lvl1pPr marL="342900" indent="-182880">
              <a:spcBef>
                <a:spcPts val="0"/>
              </a:spcBef>
              <a:spcAft>
                <a:spcPts val="600"/>
              </a:spcAft>
              <a:buFont typeface="Arial"/>
              <a:buChar char="•"/>
              <a:defRPr sz="2800">
                <a:solidFill>
                  <a:schemeClr val="tx1"/>
                </a:solidFill>
              </a:defRPr>
            </a:lvl1pPr>
            <a:lvl2pPr marL="742950" indent="-182880">
              <a:spcBef>
                <a:spcPts val="0"/>
              </a:spcBef>
              <a:spcAft>
                <a:spcPts val="600"/>
              </a:spcAft>
              <a:buFont typeface="Arial" panose="020B0604020202020204" pitchFamily="34" charset="0"/>
              <a:buChar char="‒"/>
              <a:defRPr sz="2400">
                <a:solidFill>
                  <a:schemeClr val="tx1"/>
                </a:solidFill>
              </a:defRPr>
            </a:lvl2pPr>
            <a:lvl3pPr marL="1143000" indent="-182880">
              <a:spcBef>
                <a:spcPts val="0"/>
              </a:spcBef>
              <a:spcAft>
                <a:spcPts val="600"/>
              </a:spcAft>
              <a:buFont typeface="Arial"/>
              <a:buChar char="•"/>
              <a:defRPr sz="2000">
                <a:solidFill>
                  <a:schemeClr val="tx1"/>
                </a:solidFill>
              </a:defRPr>
            </a:lvl3pPr>
            <a:lvl4pPr marL="1600200" indent="-182880">
              <a:spcBef>
                <a:spcPts val="0"/>
              </a:spcBef>
              <a:spcAft>
                <a:spcPts val="600"/>
              </a:spcAft>
              <a:buFont typeface="Arial" panose="020B0604020202020204" pitchFamily="34" charset="0"/>
              <a:buChar char="‒"/>
              <a:defRPr sz="1800">
                <a:solidFill>
                  <a:schemeClr val="tx1"/>
                </a:solidFill>
              </a:defRPr>
            </a:lvl4pPr>
            <a:lvl5pPr marL="2057400" indent="-182880">
              <a:spcBef>
                <a:spcPts val="0"/>
              </a:spcBef>
              <a:spcAft>
                <a:spcPts val="600"/>
              </a:spcAft>
              <a:buFont typeface="Arial"/>
              <a:buChar char="•"/>
              <a:defRPr sz="1800">
                <a:solidFill>
                  <a:schemeClr val="tx1"/>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Tree>
    <p:extLst>
      <p:ext uri="{BB962C8B-B14F-4D97-AF65-F5344CB8AC3E}">
        <p14:creationId xmlns:p14="http://schemas.microsoft.com/office/powerpoint/2010/main" val="3249906374"/>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39"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Blank Default">
    <p:spTree>
      <p:nvGrpSpPr>
        <p:cNvPr id="1" name=""/>
        <p:cNvGrpSpPr/>
        <p:nvPr/>
      </p:nvGrpSpPr>
      <p:grpSpPr>
        <a:xfrm>
          <a:off x="0" y="0"/>
          <a:ext cx="0" cy="0"/>
          <a:chOff x="0" y="0"/>
          <a:chExt cx="0" cy="0"/>
        </a:xfrm>
      </p:grpSpPr>
    </p:spTree>
    <p:extLst>
      <p:ext uri="{BB962C8B-B14F-4D97-AF65-F5344CB8AC3E}">
        <p14:creationId xmlns:p14="http://schemas.microsoft.com/office/powerpoint/2010/main" val="8920900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Content Default with Figure #">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463841" y="1904999"/>
            <a:ext cx="11269371" cy="4024867"/>
          </a:xfrm>
          <a:prstGeom prst="rect">
            <a:avLst/>
          </a:prstGeom>
        </p:spPr>
        <p:txBody>
          <a:bodyPr/>
          <a:lstStyle>
            <a:lvl1pPr marL="445770" indent="-285750">
              <a:spcBef>
                <a:spcPts val="0"/>
              </a:spcBef>
              <a:spcAft>
                <a:spcPts val="600"/>
              </a:spcAft>
              <a:buFont typeface="Arial" panose="020B0604020202020204" pitchFamily="34" charset="0"/>
              <a:buChar char="•"/>
              <a:defRPr>
                <a:solidFill>
                  <a:schemeClr val="tx1"/>
                </a:solidFill>
              </a:defRPr>
            </a:lvl1pPr>
            <a:lvl2pPr marL="742950" indent="-182880">
              <a:spcBef>
                <a:spcPts val="0"/>
              </a:spcBef>
              <a:spcAft>
                <a:spcPts val="600"/>
              </a:spcAft>
              <a:buFont typeface="Arial" panose="020B0604020202020204" pitchFamily="34" charset="0"/>
              <a:buChar char="‒"/>
              <a:defRPr>
                <a:solidFill>
                  <a:schemeClr val="tx1"/>
                </a:solidFill>
              </a:defRPr>
            </a:lvl2pPr>
            <a:lvl3pPr marL="1143000" indent="-182880">
              <a:spcBef>
                <a:spcPts val="0"/>
              </a:spcBef>
              <a:spcAft>
                <a:spcPts val="600"/>
              </a:spcAft>
              <a:buFont typeface="Arial"/>
              <a:buChar char="•"/>
              <a:defRPr>
                <a:solidFill>
                  <a:schemeClr val="tx1"/>
                </a:solidFill>
              </a:defRPr>
            </a:lvl3pPr>
            <a:lvl4pPr marL="1600200" indent="-182880">
              <a:spcBef>
                <a:spcPts val="0"/>
              </a:spcBef>
              <a:spcAft>
                <a:spcPts val="600"/>
              </a:spcAft>
              <a:buFont typeface="Arial" panose="020B0604020202020204" pitchFamily="34" charset="0"/>
              <a:buChar char="‒"/>
              <a:defRPr>
                <a:solidFill>
                  <a:schemeClr val="tx1"/>
                </a:solidFill>
              </a:defRPr>
            </a:lvl4pPr>
            <a:lvl5pPr marL="2057400" indent="-182880">
              <a:spcBef>
                <a:spcPts val="0"/>
              </a:spcBef>
              <a:spcAft>
                <a:spcPts val="600"/>
              </a:spcAft>
              <a:buFont typeface="Arial"/>
              <a:buChar char="•"/>
              <a:defRPr/>
            </a:lvl5pPr>
          </a:lstStyle>
          <a:p>
            <a:pPr lvl="0"/>
            <a:r>
              <a:rPr lang="en-US" dirty="0"/>
              <a:t>First level</a:t>
            </a:r>
          </a:p>
          <a:p>
            <a:pPr lvl="1"/>
            <a:r>
              <a:rPr lang="en-US" dirty="0"/>
              <a:t>Second level</a:t>
            </a:r>
          </a:p>
          <a:p>
            <a:pPr lvl="2"/>
            <a:r>
              <a:rPr lang="en-US" dirty="0"/>
              <a:t>Third level</a:t>
            </a:r>
          </a:p>
          <a:p>
            <a:pPr lvl="3"/>
            <a:r>
              <a:rPr lang="en-US" dirty="0"/>
              <a:t>Fourth level</a:t>
            </a:r>
          </a:p>
        </p:txBody>
      </p:sp>
      <p:sp>
        <p:nvSpPr>
          <p:cNvPr id="5" name="Text Placeholder 4"/>
          <p:cNvSpPr>
            <a:spLocks noGrp="1"/>
          </p:cNvSpPr>
          <p:nvPr>
            <p:ph type="body" sz="quarter" idx="10" hasCustomPrompt="1"/>
          </p:nvPr>
        </p:nvSpPr>
        <p:spPr>
          <a:xfrm>
            <a:off x="468312" y="6068533"/>
            <a:ext cx="10240087" cy="686761"/>
          </a:xfrm>
          <a:prstGeom prst="rect">
            <a:avLst/>
          </a:prstGeom>
        </p:spPr>
        <p:txBody>
          <a:bodyPr anchor="t"/>
          <a:lstStyle>
            <a:lvl1pPr marL="0" indent="0">
              <a:buNone/>
              <a:defRPr sz="1200">
                <a:solidFill>
                  <a:schemeClr val="tx1"/>
                </a:solidFill>
              </a:defRPr>
            </a:lvl1pPr>
          </a:lstStyle>
          <a:p>
            <a:pPr lvl="0"/>
            <a:r>
              <a:rPr lang="en-US" dirty="0"/>
              <a:t>SOURCE:</a:t>
            </a:r>
          </a:p>
        </p:txBody>
      </p:sp>
      <p:sp>
        <p:nvSpPr>
          <p:cNvPr id="8" name="Title Placeholder 1">
            <a:extLst>
              <a:ext uri="{FF2B5EF4-FFF2-40B4-BE49-F238E27FC236}">
                <a16:creationId xmlns:a16="http://schemas.microsoft.com/office/drawing/2014/main" id="{FB4E8EC0-9E51-1B4B-8B5B-6438FF732335}"/>
              </a:ext>
            </a:extLst>
          </p:cNvPr>
          <p:cNvSpPr>
            <a:spLocks noGrp="1"/>
          </p:cNvSpPr>
          <p:nvPr>
            <p:ph type="title"/>
          </p:nvPr>
        </p:nvSpPr>
        <p:spPr>
          <a:xfrm>
            <a:off x="468314" y="587665"/>
            <a:ext cx="11264900" cy="860136"/>
          </a:xfrm>
          <a:prstGeom prst="rect">
            <a:avLst/>
          </a:prstGeom>
        </p:spPr>
        <p:txBody>
          <a:bodyPr vert="horz" lIns="91440" tIns="45720" rIns="91440" bIns="45720" rtlCol="0" anchor="t">
            <a:noAutofit/>
          </a:bodyPr>
          <a:lstStyle>
            <a:lvl1pPr>
              <a:defRPr>
                <a:solidFill>
                  <a:schemeClr val="tx1"/>
                </a:solidFill>
              </a:defRPr>
            </a:lvl1pPr>
          </a:lstStyle>
          <a:p>
            <a:r>
              <a:rPr lang="en-US" dirty="0"/>
              <a:t>Click to edit Master title style</a:t>
            </a:r>
          </a:p>
        </p:txBody>
      </p:sp>
    </p:spTree>
    <p:extLst>
      <p:ext uri="{BB962C8B-B14F-4D97-AF65-F5344CB8AC3E}">
        <p14:creationId xmlns:p14="http://schemas.microsoft.com/office/powerpoint/2010/main" val="6798226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wo Content with Figure #">
    <p:spTree>
      <p:nvGrpSpPr>
        <p:cNvPr id="1" name=""/>
        <p:cNvGrpSpPr/>
        <p:nvPr/>
      </p:nvGrpSpPr>
      <p:grpSpPr>
        <a:xfrm>
          <a:off x="0" y="0"/>
          <a:ext cx="0" cy="0"/>
          <a:chOff x="0" y="0"/>
          <a:chExt cx="0" cy="0"/>
        </a:xfrm>
      </p:grpSpPr>
      <p:sp>
        <p:nvSpPr>
          <p:cNvPr id="3" name="Content Placeholder 2"/>
          <p:cNvSpPr>
            <a:spLocks noGrp="1"/>
          </p:cNvSpPr>
          <p:nvPr>
            <p:ph sz="half" idx="1" hasCustomPrompt="1"/>
          </p:nvPr>
        </p:nvSpPr>
        <p:spPr>
          <a:xfrm>
            <a:off x="468314" y="1586467"/>
            <a:ext cx="5486400" cy="4343400"/>
          </a:xfrm>
          <a:prstGeom prst="rect">
            <a:avLst/>
          </a:prstGeom>
        </p:spPr>
        <p:txBody>
          <a:bodyPr/>
          <a:lstStyle>
            <a:lvl1pPr marL="342900" indent="-182880">
              <a:spcBef>
                <a:spcPts val="0"/>
              </a:spcBef>
              <a:spcAft>
                <a:spcPts val="600"/>
              </a:spcAft>
              <a:buFont typeface="Arial"/>
              <a:buChar char="•"/>
              <a:defRPr sz="2800">
                <a:solidFill>
                  <a:srgbClr val="393D40"/>
                </a:solidFill>
              </a:defRPr>
            </a:lvl1pPr>
            <a:lvl2pPr marL="742950" indent="-182880">
              <a:spcBef>
                <a:spcPts val="0"/>
              </a:spcBef>
              <a:spcAft>
                <a:spcPts val="600"/>
              </a:spcAft>
              <a:buFont typeface="Arial" panose="020B0604020202020204" pitchFamily="34" charset="0"/>
              <a:buChar char="‒"/>
              <a:defRPr sz="2400">
                <a:solidFill>
                  <a:srgbClr val="393D40"/>
                </a:solidFill>
              </a:defRPr>
            </a:lvl2pPr>
            <a:lvl3pPr marL="1143000" indent="-182880">
              <a:spcBef>
                <a:spcPts val="0"/>
              </a:spcBef>
              <a:spcAft>
                <a:spcPts val="600"/>
              </a:spcAft>
              <a:buFont typeface="Arial"/>
              <a:buChar char="•"/>
              <a:defRPr sz="2000">
                <a:solidFill>
                  <a:srgbClr val="393D40"/>
                </a:solidFill>
              </a:defRPr>
            </a:lvl3pPr>
            <a:lvl4pPr marL="1600200" indent="-182880">
              <a:spcBef>
                <a:spcPts val="0"/>
              </a:spcBef>
              <a:spcAft>
                <a:spcPts val="600"/>
              </a:spcAft>
              <a:buFont typeface="Arial" panose="020B0604020202020204" pitchFamily="34" charset="0"/>
              <a:buChar char="‒"/>
              <a:defRPr sz="1800">
                <a:solidFill>
                  <a:srgbClr val="393D40"/>
                </a:solidFill>
              </a:defRPr>
            </a:lvl4pPr>
            <a:lvl5pPr marL="2057400" indent="-182880">
              <a:spcBef>
                <a:spcPts val="0"/>
              </a:spcBef>
              <a:spcAft>
                <a:spcPts val="600"/>
              </a:spcAft>
              <a:buFont typeface="Arial"/>
              <a:buChar char="•"/>
              <a:defRPr sz="1800">
                <a:solidFill>
                  <a:srgbClr val="393D40"/>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6" name="Text Placeholder 5"/>
          <p:cNvSpPr>
            <a:spLocks noGrp="1"/>
          </p:cNvSpPr>
          <p:nvPr>
            <p:ph type="body" sz="quarter" idx="10" hasCustomPrompt="1"/>
          </p:nvPr>
        </p:nvSpPr>
        <p:spPr>
          <a:xfrm>
            <a:off x="468313" y="6068533"/>
            <a:ext cx="10293447" cy="598311"/>
          </a:xfrm>
          <a:prstGeom prst="rect">
            <a:avLst/>
          </a:prstGeom>
        </p:spPr>
        <p:txBody>
          <a:bodyPr anchor="t"/>
          <a:lstStyle>
            <a:lvl1pPr marL="0" indent="0">
              <a:buNone/>
              <a:defRPr sz="1200" baseline="0">
                <a:solidFill>
                  <a:srgbClr val="393D40"/>
                </a:solidFill>
              </a:defRPr>
            </a:lvl1pPr>
          </a:lstStyle>
          <a:p>
            <a:pPr lvl="0"/>
            <a:r>
              <a:rPr lang="en-US" dirty="0"/>
              <a:t>SOURCE:</a:t>
            </a:r>
          </a:p>
        </p:txBody>
      </p:sp>
      <p:sp>
        <p:nvSpPr>
          <p:cNvPr id="9" name="Title Placeholder 1">
            <a:extLst>
              <a:ext uri="{FF2B5EF4-FFF2-40B4-BE49-F238E27FC236}">
                <a16:creationId xmlns:a16="http://schemas.microsoft.com/office/drawing/2014/main" id="{9D663ECE-2525-9049-A44C-56EA831A5443}"/>
              </a:ext>
            </a:extLst>
          </p:cNvPr>
          <p:cNvSpPr>
            <a:spLocks noGrp="1"/>
          </p:cNvSpPr>
          <p:nvPr>
            <p:ph type="title"/>
          </p:nvPr>
        </p:nvSpPr>
        <p:spPr>
          <a:xfrm>
            <a:off x="468314" y="587665"/>
            <a:ext cx="11264900" cy="860136"/>
          </a:xfrm>
          <a:prstGeom prst="rect">
            <a:avLst/>
          </a:prstGeom>
        </p:spPr>
        <p:txBody>
          <a:bodyPr vert="horz" lIns="91440" tIns="45720" rIns="91440" bIns="45720" rtlCol="0" anchor="t">
            <a:noAutofit/>
          </a:bodyPr>
          <a:lstStyle/>
          <a:p>
            <a:r>
              <a:rPr lang="en-US" dirty="0"/>
              <a:t>Click to edit Master title style</a:t>
            </a:r>
          </a:p>
        </p:txBody>
      </p:sp>
      <p:sp>
        <p:nvSpPr>
          <p:cNvPr id="7" name="Content Placeholder 2"/>
          <p:cNvSpPr>
            <a:spLocks noGrp="1"/>
          </p:cNvSpPr>
          <p:nvPr>
            <p:ph sz="half" idx="11" hasCustomPrompt="1"/>
          </p:nvPr>
        </p:nvSpPr>
        <p:spPr>
          <a:xfrm>
            <a:off x="6107113" y="1562100"/>
            <a:ext cx="5626099" cy="4343400"/>
          </a:xfrm>
          <a:prstGeom prst="rect">
            <a:avLst/>
          </a:prstGeom>
        </p:spPr>
        <p:txBody>
          <a:bodyPr/>
          <a:lstStyle>
            <a:lvl1pPr marL="342900" indent="-182880">
              <a:spcBef>
                <a:spcPts val="0"/>
              </a:spcBef>
              <a:spcAft>
                <a:spcPts val="600"/>
              </a:spcAft>
              <a:buFont typeface="Arial"/>
              <a:buChar char="•"/>
              <a:defRPr sz="2800">
                <a:solidFill>
                  <a:srgbClr val="393D40"/>
                </a:solidFill>
              </a:defRPr>
            </a:lvl1pPr>
            <a:lvl2pPr marL="742950" indent="-182880">
              <a:spcBef>
                <a:spcPts val="0"/>
              </a:spcBef>
              <a:spcAft>
                <a:spcPts val="600"/>
              </a:spcAft>
              <a:buFont typeface="Arial" panose="020B0604020202020204" pitchFamily="34" charset="0"/>
              <a:buChar char="‒"/>
              <a:defRPr sz="2400">
                <a:solidFill>
                  <a:srgbClr val="393D40"/>
                </a:solidFill>
              </a:defRPr>
            </a:lvl2pPr>
            <a:lvl3pPr marL="1143000" indent="-182880">
              <a:spcBef>
                <a:spcPts val="0"/>
              </a:spcBef>
              <a:spcAft>
                <a:spcPts val="600"/>
              </a:spcAft>
              <a:buFont typeface="Arial"/>
              <a:buChar char="•"/>
              <a:defRPr sz="2000">
                <a:solidFill>
                  <a:srgbClr val="393D40"/>
                </a:solidFill>
              </a:defRPr>
            </a:lvl3pPr>
            <a:lvl4pPr marL="1600200" indent="-182880">
              <a:spcBef>
                <a:spcPts val="0"/>
              </a:spcBef>
              <a:spcAft>
                <a:spcPts val="600"/>
              </a:spcAft>
              <a:buFont typeface="Arial" panose="020B0604020202020204" pitchFamily="34" charset="0"/>
              <a:buChar char="‒"/>
              <a:defRPr sz="1800">
                <a:solidFill>
                  <a:srgbClr val="393D40"/>
                </a:solidFill>
              </a:defRPr>
            </a:lvl4pPr>
            <a:lvl5pPr marL="2057400" indent="-182880">
              <a:spcBef>
                <a:spcPts val="0"/>
              </a:spcBef>
              <a:spcAft>
                <a:spcPts val="600"/>
              </a:spcAft>
              <a:buFont typeface="Arial"/>
              <a:buChar char="•"/>
              <a:defRPr sz="1800">
                <a:solidFill>
                  <a:srgbClr val="393D40"/>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Tree>
    <p:extLst>
      <p:ext uri="{BB962C8B-B14F-4D97-AF65-F5344CB8AC3E}">
        <p14:creationId xmlns:p14="http://schemas.microsoft.com/office/powerpoint/2010/main" val="3148897601"/>
      </p:ext>
    </p:extLst>
  </p:cSld>
  <p:clrMapOvr>
    <a:masterClrMapping/>
  </p:clrMapOvr>
  <p:extLst>
    <p:ext uri="{DCECCB84-F9BA-43D5-87BE-67443E8EF086}">
      <p15:sldGuideLst xmlns:p15="http://schemas.microsoft.com/office/powerpoint/2012/main">
        <p15:guide id="1" orient="horz" pos="2160">
          <p15:clr>
            <a:srgbClr val="FBAE40"/>
          </p15:clr>
        </p15:guide>
        <p15:guide id="2" pos="3839">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Default with Figure #">
    <p:spTree>
      <p:nvGrpSpPr>
        <p:cNvPr id="1" name=""/>
        <p:cNvGrpSpPr/>
        <p:nvPr/>
      </p:nvGrpSpPr>
      <p:grpSpPr>
        <a:xfrm>
          <a:off x="0" y="0"/>
          <a:ext cx="0" cy="0"/>
          <a:chOff x="0" y="0"/>
          <a:chExt cx="0" cy="0"/>
        </a:xfrm>
      </p:grpSpPr>
    </p:spTree>
    <p:extLst>
      <p:ext uri="{BB962C8B-B14F-4D97-AF65-F5344CB8AC3E}">
        <p14:creationId xmlns:p14="http://schemas.microsoft.com/office/powerpoint/2010/main" val="11693901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42026893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Title Placeholder 1">
            <a:extLst>
              <a:ext uri="{FF2B5EF4-FFF2-40B4-BE49-F238E27FC236}">
                <a16:creationId xmlns:a16="http://schemas.microsoft.com/office/drawing/2014/main" id="{5270A08D-6738-C147-B49E-C6DD50DAF28F}"/>
              </a:ext>
            </a:extLst>
          </p:cNvPr>
          <p:cNvSpPr>
            <a:spLocks noGrp="1"/>
          </p:cNvSpPr>
          <p:nvPr>
            <p:ph type="title"/>
          </p:nvPr>
        </p:nvSpPr>
        <p:spPr>
          <a:xfrm>
            <a:off x="464815" y="582133"/>
            <a:ext cx="11268398" cy="865667"/>
          </a:xfrm>
          <a:prstGeom prst="rect">
            <a:avLst/>
          </a:prstGeom>
        </p:spPr>
        <p:txBody>
          <a:bodyPr vert="horz" lIns="91440" tIns="45720" rIns="91440" bIns="45720" rtlCol="0" anchor="t">
            <a:noAutofit/>
          </a:bodyPr>
          <a:lstStyle>
            <a:lvl1pPr>
              <a:defRPr>
                <a:solidFill>
                  <a:schemeClr val="tx1"/>
                </a:solidFill>
              </a:defRPr>
            </a:lvl1pPr>
          </a:lstStyle>
          <a:p>
            <a:r>
              <a:rPr lang="en-US" dirty="0"/>
              <a:t>Click to edit Master title style</a:t>
            </a:r>
          </a:p>
        </p:txBody>
      </p:sp>
      <p:sp>
        <p:nvSpPr>
          <p:cNvPr id="5" name="Text Placeholder 2">
            <a:extLst>
              <a:ext uri="{FF2B5EF4-FFF2-40B4-BE49-F238E27FC236}">
                <a16:creationId xmlns:a16="http://schemas.microsoft.com/office/drawing/2014/main" id="{8ABC86AB-6687-354B-8700-0C280FC97041}"/>
              </a:ext>
            </a:extLst>
          </p:cNvPr>
          <p:cNvSpPr>
            <a:spLocks noGrp="1"/>
          </p:cNvSpPr>
          <p:nvPr>
            <p:ph idx="1"/>
          </p:nvPr>
        </p:nvSpPr>
        <p:spPr>
          <a:xfrm>
            <a:off x="464815" y="1908674"/>
            <a:ext cx="11268398" cy="4091016"/>
          </a:xfrm>
          <a:prstGeom prst="rect">
            <a:avLst/>
          </a:prstGeom>
        </p:spPr>
        <p:txBody>
          <a:bodyPr vert="horz" lIns="91440" tIns="45720" rIns="91440" bIns="45720" rtlCol="0" anchor="t">
            <a:noAutofit/>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7095668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slideLayout" Target="../slideLayouts/slideLayout6.xml"/><Relationship Id="rId1" Type="http://schemas.openxmlformats.org/officeDocument/2006/relationships/slideLayout" Target="../slideLayouts/slideLayout5.xml"/><Relationship Id="rId5" Type="http://schemas.openxmlformats.org/officeDocument/2006/relationships/image" Target="../media/image4.png"/><Relationship Id="rId4"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2" Type="http://schemas.openxmlformats.org/officeDocument/2006/relationships/theme" Target="../theme/theme4.xml"/><Relationship Id="rId1" Type="http://schemas.openxmlformats.org/officeDocument/2006/relationships/slideLayout" Target="../slideLayouts/slideLayout8.xml"/></Relationships>
</file>

<file path=ppt/slideMasters/_rels/slideMaster5.xml.rels><?xml version="1.0" encoding="UTF-8" standalone="yes"?>
<Relationships xmlns="http://schemas.openxmlformats.org/package/2006/relationships"><Relationship Id="rId2" Type="http://schemas.openxmlformats.org/officeDocument/2006/relationships/theme" Target="../theme/theme5.xml"/><Relationship Id="rId1"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 name="Rectangle 9"/>
          <p:cNvSpPr/>
          <p:nvPr userDrawn="1"/>
        </p:nvSpPr>
        <p:spPr>
          <a:xfrm>
            <a:off x="-1" y="0"/>
            <a:ext cx="12188826" cy="6858000"/>
          </a:xfrm>
          <a:prstGeom prst="rect">
            <a:avLst/>
          </a:prstGeom>
          <a:solidFill>
            <a:srgbClr val="0B5FB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2307154" y="2633307"/>
            <a:ext cx="8397439" cy="844213"/>
          </a:xfrm>
          <a:prstGeom prst="rect">
            <a:avLst/>
          </a:prstGeom>
        </p:spPr>
        <p:txBody>
          <a:bodyPr vert="horz" lIns="91440" tIns="45720" rIns="91440" bIns="45720" rtlCol="0" anchor="t">
            <a:noAutofit/>
          </a:bodyPr>
          <a:lstStyle/>
          <a:p>
            <a:r>
              <a:rPr lang="en-US"/>
              <a:t>Click to edit Master title style</a:t>
            </a:r>
            <a:endParaRPr lang="en-US" dirty="0"/>
          </a:p>
        </p:txBody>
      </p:sp>
      <p:pic>
        <p:nvPicPr>
          <p:cNvPr id="5" name="Picture 4" descr="KFF_Large_K.png"/>
          <p:cNvPicPr>
            <a:picLocks noChangeAspect="1"/>
          </p:cNvPicPr>
          <p:nvPr userDrawn="1"/>
        </p:nvPicPr>
        <p:blipFill rotWithShape="1">
          <a:blip r:embed="rId3">
            <a:extLst>
              <a:ext uri="{28A0092B-C50C-407E-A947-70E740481C1C}">
                <a14:useLocalDpi xmlns:a14="http://schemas.microsoft.com/office/drawing/2010/main" val="0"/>
              </a:ext>
            </a:extLst>
          </a:blip>
          <a:srcRect l="46308"/>
          <a:stretch/>
        </p:blipFill>
        <p:spPr>
          <a:xfrm>
            <a:off x="-1" y="0"/>
            <a:ext cx="3358798" cy="6858000"/>
          </a:xfrm>
          <a:prstGeom prst="rect">
            <a:avLst/>
          </a:prstGeom>
        </p:spPr>
      </p:pic>
      <p:pic>
        <p:nvPicPr>
          <p:cNvPr id="13" name="Picture 12" descr="KFF_Tagline_KO.png"/>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7156556" y="6251604"/>
            <a:ext cx="4162012" cy="243326"/>
          </a:xfrm>
          <a:prstGeom prst="rect">
            <a:avLst/>
          </a:prstGeom>
        </p:spPr>
      </p:pic>
      <p:pic>
        <p:nvPicPr>
          <p:cNvPr id="4" name="Picture 3" descr="A picture containing drawing&#10;&#10;Description automatically generated">
            <a:extLst>
              <a:ext uri="{FF2B5EF4-FFF2-40B4-BE49-F238E27FC236}">
                <a16:creationId xmlns:a16="http://schemas.microsoft.com/office/drawing/2014/main" id="{62E6A460-5F5F-4678-AE25-2633FABF9F89}"/>
              </a:ext>
            </a:extLst>
          </p:cNvPr>
          <p:cNvPicPr>
            <a:picLocks noChangeAspect="1"/>
          </p:cNvPicPr>
          <p:nvPr userDrawn="1"/>
        </p:nvPicPr>
        <p:blipFill>
          <a:blip r:embed="rId5"/>
          <a:stretch>
            <a:fillRect/>
          </a:stretch>
        </p:blipFill>
        <p:spPr>
          <a:xfrm>
            <a:off x="10129848" y="5622636"/>
            <a:ext cx="1188720" cy="531796"/>
          </a:xfrm>
          <a:prstGeom prst="rect">
            <a:avLst/>
          </a:prstGeom>
        </p:spPr>
      </p:pic>
    </p:spTree>
    <p:extLst>
      <p:ext uri="{BB962C8B-B14F-4D97-AF65-F5344CB8AC3E}">
        <p14:creationId xmlns:p14="http://schemas.microsoft.com/office/powerpoint/2010/main" val="4151355162"/>
      </p:ext>
    </p:extLst>
  </p:cSld>
  <p:clrMap bg1="lt1" tx1="dk1" bg2="lt2" tx2="dk2" accent1="accent1" accent2="accent2" accent3="accent3" accent4="accent4" accent5="accent5" accent6="accent6" hlink="hlink" folHlink="folHlink"/>
  <p:sldLayoutIdLst>
    <p:sldLayoutId id="2147483661" r:id="rId1"/>
  </p:sldLayoutIdLst>
  <p:hf hdr="0" ftr="0" dt="0"/>
  <p:txStyles>
    <p:titleStyle>
      <a:lvl1pPr algn="l" defTabSz="457200" rtl="0" eaLnBrk="1" latinLnBrk="0" hangingPunct="1">
        <a:spcBef>
          <a:spcPct val="0"/>
        </a:spcBef>
        <a:buNone/>
        <a:defRPr sz="4800" kern="1200">
          <a:solidFill>
            <a:schemeClr val="bg1"/>
          </a:solidFill>
          <a:latin typeface="+mj-lt"/>
          <a:ea typeface="+mj-ea"/>
          <a:cs typeface="+mj-cs"/>
        </a:defRPr>
      </a:lvl1pPr>
    </p:titleStyle>
    <p:bodyStyle>
      <a:lvl1pPr marL="342900" indent="-342900" algn="l" defTabSz="457200" rtl="0" eaLnBrk="1" latinLnBrk="0" hangingPunct="1">
        <a:spcBef>
          <a:spcPct val="20000"/>
        </a:spcBef>
        <a:buClr>
          <a:srgbClr val="0076C4"/>
        </a:buClr>
        <a:buFont typeface="Arial"/>
        <a:buChar char="•"/>
        <a:defRPr sz="1800" kern="1200">
          <a:solidFill>
            <a:srgbClr val="555659"/>
          </a:solidFill>
          <a:latin typeface="+mn-lt"/>
          <a:ea typeface="+mn-ea"/>
          <a:cs typeface="+mn-cs"/>
        </a:defRPr>
      </a:lvl1pPr>
      <a:lvl2pPr marL="742950" indent="-285750" algn="l" defTabSz="457200" rtl="0" eaLnBrk="1" latinLnBrk="0" hangingPunct="1">
        <a:spcBef>
          <a:spcPct val="20000"/>
        </a:spcBef>
        <a:buClr>
          <a:srgbClr val="0076C4"/>
        </a:buClr>
        <a:buFont typeface="Arial"/>
        <a:buChar char="–"/>
        <a:defRPr sz="1800" kern="1200">
          <a:solidFill>
            <a:srgbClr val="555659"/>
          </a:solidFill>
          <a:latin typeface="+mn-lt"/>
          <a:ea typeface="+mn-ea"/>
          <a:cs typeface="+mn-cs"/>
        </a:defRPr>
      </a:lvl2pPr>
      <a:lvl3pPr marL="1143000" indent="-228600" algn="l" defTabSz="457200" rtl="0" eaLnBrk="1" latinLnBrk="0" hangingPunct="1">
        <a:spcBef>
          <a:spcPct val="20000"/>
        </a:spcBef>
        <a:buClr>
          <a:srgbClr val="0076C4"/>
        </a:buClr>
        <a:buFont typeface="Arial"/>
        <a:buChar char="•"/>
        <a:defRPr sz="1800" kern="1200">
          <a:solidFill>
            <a:srgbClr val="555659"/>
          </a:solidFill>
          <a:latin typeface="+mn-lt"/>
          <a:ea typeface="+mn-ea"/>
          <a:cs typeface="+mn-cs"/>
        </a:defRPr>
      </a:lvl3pPr>
      <a:lvl4pPr marL="1600200" indent="-228600" algn="l" defTabSz="457200" rtl="0" eaLnBrk="1" latinLnBrk="0" hangingPunct="1">
        <a:spcBef>
          <a:spcPct val="20000"/>
        </a:spcBef>
        <a:buClr>
          <a:srgbClr val="0076C4"/>
        </a:buClr>
        <a:buFont typeface="Arial"/>
        <a:buChar char="–"/>
        <a:defRPr sz="1800" kern="1200">
          <a:solidFill>
            <a:srgbClr val="555659"/>
          </a:solidFill>
          <a:latin typeface="+mn-lt"/>
          <a:ea typeface="+mn-ea"/>
          <a:cs typeface="+mn-cs"/>
        </a:defRPr>
      </a:lvl4pPr>
      <a:lvl5pPr marL="2057400" indent="-228600" algn="l" defTabSz="457200" rtl="0" eaLnBrk="1" latinLnBrk="0" hangingPunct="1">
        <a:spcBef>
          <a:spcPct val="20000"/>
        </a:spcBef>
        <a:buClr>
          <a:srgbClr val="0076C4"/>
        </a:buClr>
        <a:buFont typeface="Arial"/>
        <a:buChar char="»"/>
        <a:defRPr sz="1800" kern="1200">
          <a:solidFill>
            <a:srgbClr val="555659"/>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66247" y="586267"/>
            <a:ext cx="11266966" cy="861533"/>
          </a:xfrm>
          <a:prstGeom prst="rect">
            <a:avLst/>
          </a:prstGeom>
        </p:spPr>
        <p:txBody>
          <a:bodyPr vert="horz" lIns="91440" tIns="45720" rIns="91440" bIns="45720" rtlCol="0" anchor="t">
            <a:noAutofit/>
          </a:bodyPr>
          <a:lstStyle/>
          <a:p>
            <a:r>
              <a:rPr lang="en-US" dirty="0"/>
              <a:t>Click to edit Master title style</a:t>
            </a:r>
          </a:p>
        </p:txBody>
      </p:sp>
      <p:pic>
        <p:nvPicPr>
          <p:cNvPr id="5" name="Picture 4" descr="A picture containing drawing, brick&#10;&#10;Description automatically generated">
            <a:extLst>
              <a:ext uri="{FF2B5EF4-FFF2-40B4-BE49-F238E27FC236}">
                <a16:creationId xmlns:a16="http://schemas.microsoft.com/office/drawing/2014/main" id="{236D0F6D-8709-49EE-80EA-824D9B2AB3E1}"/>
              </a:ext>
            </a:extLst>
          </p:cNvPr>
          <p:cNvPicPr>
            <a:picLocks noChangeAspect="1"/>
          </p:cNvPicPr>
          <p:nvPr userDrawn="1"/>
        </p:nvPicPr>
        <p:blipFill>
          <a:blip r:embed="rId5"/>
          <a:stretch>
            <a:fillRect/>
          </a:stretch>
        </p:blipFill>
        <p:spPr>
          <a:xfrm>
            <a:off x="10901109" y="6072289"/>
            <a:ext cx="832104" cy="371965"/>
          </a:xfrm>
          <a:prstGeom prst="rect">
            <a:avLst/>
          </a:prstGeom>
        </p:spPr>
      </p:pic>
    </p:spTree>
    <p:extLst>
      <p:ext uri="{BB962C8B-B14F-4D97-AF65-F5344CB8AC3E}">
        <p14:creationId xmlns:p14="http://schemas.microsoft.com/office/powerpoint/2010/main" val="3917532297"/>
      </p:ext>
    </p:extLst>
  </p:cSld>
  <p:clrMap bg1="lt1" tx1="dk1" bg2="lt2" tx2="dk2" accent1="accent1" accent2="accent2" accent3="accent3" accent4="accent4" accent5="accent5" accent6="accent6" hlink="hlink" folHlink="folHlink"/>
  <p:sldLayoutIdLst>
    <p:sldLayoutId id="2147483650" r:id="rId1"/>
    <p:sldLayoutId id="2147483652" r:id="rId2"/>
    <p:sldLayoutId id="2147483655" r:id="rId3"/>
  </p:sldLayoutIdLst>
  <p:hf hdr="0" ftr="0" dt="0"/>
  <p:txStyles>
    <p:titleStyle>
      <a:lvl1pPr algn="l" defTabSz="457200" rtl="0" eaLnBrk="1" latinLnBrk="0" hangingPunct="1">
        <a:spcBef>
          <a:spcPct val="0"/>
        </a:spcBef>
        <a:buNone/>
        <a:defRPr sz="3200" kern="1200">
          <a:solidFill>
            <a:schemeClr val="tx1"/>
          </a:solidFill>
          <a:latin typeface="+mj-lt"/>
          <a:ea typeface="+mj-ea"/>
          <a:cs typeface="+mj-cs"/>
        </a:defRPr>
      </a:lvl1pPr>
    </p:titleStyle>
    <p:bodyStyle>
      <a:lvl1pPr marL="342900" indent="-342900" algn="l" defTabSz="457200" rtl="0" eaLnBrk="1" latinLnBrk="0" hangingPunct="1">
        <a:spcBef>
          <a:spcPct val="20000"/>
        </a:spcBef>
        <a:buClr>
          <a:srgbClr val="0076C4"/>
        </a:buClr>
        <a:buFont typeface="Arial"/>
        <a:buChar char="•"/>
        <a:defRPr sz="1800" kern="1200">
          <a:solidFill>
            <a:srgbClr val="555659"/>
          </a:solidFill>
          <a:latin typeface="+mn-lt"/>
          <a:ea typeface="+mn-ea"/>
          <a:cs typeface="+mn-cs"/>
        </a:defRPr>
      </a:lvl1pPr>
      <a:lvl2pPr marL="742950" indent="-285750" algn="l" defTabSz="457200" rtl="0" eaLnBrk="1" latinLnBrk="0" hangingPunct="1">
        <a:spcBef>
          <a:spcPct val="20000"/>
        </a:spcBef>
        <a:buClr>
          <a:srgbClr val="0076C4"/>
        </a:buClr>
        <a:buFont typeface="Arial"/>
        <a:buChar char="–"/>
        <a:defRPr sz="1800" kern="1200">
          <a:solidFill>
            <a:srgbClr val="555659"/>
          </a:solidFill>
          <a:latin typeface="+mn-lt"/>
          <a:ea typeface="+mn-ea"/>
          <a:cs typeface="+mn-cs"/>
        </a:defRPr>
      </a:lvl2pPr>
      <a:lvl3pPr marL="1143000" indent="-228600" algn="l" defTabSz="457200" rtl="0" eaLnBrk="1" latinLnBrk="0" hangingPunct="1">
        <a:spcBef>
          <a:spcPct val="20000"/>
        </a:spcBef>
        <a:buClr>
          <a:srgbClr val="0076C4"/>
        </a:buClr>
        <a:buFont typeface="Arial"/>
        <a:buChar char="•"/>
        <a:defRPr sz="1800" kern="1200">
          <a:solidFill>
            <a:srgbClr val="555659"/>
          </a:solidFill>
          <a:latin typeface="+mn-lt"/>
          <a:ea typeface="+mn-ea"/>
          <a:cs typeface="+mn-cs"/>
        </a:defRPr>
      </a:lvl3pPr>
      <a:lvl4pPr marL="1600200" indent="-228600" algn="l" defTabSz="457200" rtl="0" eaLnBrk="1" latinLnBrk="0" hangingPunct="1">
        <a:spcBef>
          <a:spcPct val="20000"/>
        </a:spcBef>
        <a:buClr>
          <a:srgbClr val="0076C4"/>
        </a:buClr>
        <a:buFont typeface="Arial"/>
        <a:buChar char="–"/>
        <a:defRPr sz="1800" kern="1200">
          <a:solidFill>
            <a:srgbClr val="555659"/>
          </a:solidFill>
          <a:latin typeface="+mn-lt"/>
          <a:ea typeface="+mn-ea"/>
          <a:cs typeface="+mn-cs"/>
        </a:defRPr>
      </a:lvl4pPr>
      <a:lvl5pPr marL="2057400" indent="-228600" algn="l" defTabSz="457200" rtl="0" eaLnBrk="1" latinLnBrk="0" hangingPunct="1">
        <a:spcBef>
          <a:spcPct val="20000"/>
        </a:spcBef>
        <a:buClr>
          <a:srgbClr val="0076C4"/>
        </a:buClr>
        <a:buFont typeface="Arial"/>
        <a:buChar char="»"/>
        <a:defRPr sz="1800" kern="1200">
          <a:solidFill>
            <a:srgbClr val="555659"/>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3816" userDrawn="1">
          <p15:clr>
            <a:srgbClr val="F26B43"/>
          </p15:clr>
        </p15:guide>
        <p15:guide id="2" pos="287" userDrawn="1">
          <p15:clr>
            <a:srgbClr val="F26B43"/>
          </p15:clr>
        </p15:guide>
        <p15:guide id="3" pos="7391" userDrawn="1">
          <p15:clr>
            <a:srgbClr val="F26B43"/>
          </p15:clr>
        </p15:guide>
        <p15:guide id="4" orient="horz" pos="984" userDrawn="1">
          <p15:clr>
            <a:srgbClr val="F26B43"/>
          </p15:clr>
        </p15:guide>
        <p15:guide id="5" orient="horz" pos="360" userDrawn="1">
          <p15:clr>
            <a:srgbClr val="F26B43"/>
          </p15:clr>
        </p15:guide>
        <p15:guide id="6" orient="horz" pos="1200" userDrawn="1">
          <p15:clr>
            <a:srgbClr val="F26B43"/>
          </p15:clr>
        </p15:guide>
      </p15:sldGuideLst>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68314" y="587664"/>
            <a:ext cx="11264900" cy="974435"/>
          </a:xfrm>
          <a:prstGeom prst="rect">
            <a:avLst/>
          </a:prstGeom>
        </p:spPr>
        <p:txBody>
          <a:bodyPr vert="horz" lIns="91440" tIns="45720" rIns="91440" bIns="45720" rtlCol="0" anchor="t">
            <a:noAutofit/>
          </a:bodyPr>
          <a:lstStyle/>
          <a:p>
            <a:r>
              <a:rPr lang="en-US" dirty="0"/>
              <a:t>Click to edit Master title style</a:t>
            </a:r>
          </a:p>
        </p:txBody>
      </p:sp>
      <p:sp>
        <p:nvSpPr>
          <p:cNvPr id="3" name="Rectangle 2"/>
          <p:cNvSpPr/>
          <p:nvPr userDrawn="1"/>
        </p:nvSpPr>
        <p:spPr>
          <a:xfrm>
            <a:off x="468314" y="203102"/>
            <a:ext cx="4708732" cy="316195"/>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l"/>
            <a:r>
              <a:rPr lang="en-US" sz="1400" dirty="0">
                <a:solidFill>
                  <a:schemeClr val="tx1"/>
                </a:solidFill>
                <a:effectLst/>
              </a:rPr>
              <a:t>Figure </a:t>
            </a:r>
            <a:fld id="{0A525C9C-33A6-4D3C-B3CA-626642866690}" type="slidenum">
              <a:rPr lang="en-US" sz="1400" smtClean="0">
                <a:solidFill>
                  <a:schemeClr val="tx1"/>
                </a:solidFill>
                <a:effectLst/>
              </a:rPr>
              <a:t>‹#›</a:t>
            </a:fld>
            <a:endParaRPr lang="en-US" sz="1400" dirty="0">
              <a:solidFill>
                <a:schemeClr val="tx1"/>
              </a:solidFill>
              <a:effectLst/>
            </a:endParaRPr>
          </a:p>
        </p:txBody>
      </p:sp>
      <p:pic>
        <p:nvPicPr>
          <p:cNvPr id="5" name="Picture 4" descr="A picture containing drawing, brick&#10;&#10;Description automatically generated">
            <a:extLst>
              <a:ext uri="{FF2B5EF4-FFF2-40B4-BE49-F238E27FC236}">
                <a16:creationId xmlns:a16="http://schemas.microsoft.com/office/drawing/2014/main" id="{2F5A319C-B31E-4DD6-9AA9-BF1D9FA04125}"/>
              </a:ext>
            </a:extLst>
          </p:cNvPr>
          <p:cNvPicPr>
            <a:picLocks noChangeAspect="1"/>
          </p:cNvPicPr>
          <p:nvPr userDrawn="1"/>
        </p:nvPicPr>
        <p:blipFill>
          <a:blip r:embed="rId5"/>
          <a:stretch>
            <a:fillRect/>
          </a:stretch>
        </p:blipFill>
        <p:spPr>
          <a:xfrm>
            <a:off x="10901110" y="6072289"/>
            <a:ext cx="832104" cy="371965"/>
          </a:xfrm>
          <a:prstGeom prst="rect">
            <a:avLst/>
          </a:prstGeom>
        </p:spPr>
      </p:pic>
    </p:spTree>
    <p:extLst>
      <p:ext uri="{BB962C8B-B14F-4D97-AF65-F5344CB8AC3E}">
        <p14:creationId xmlns:p14="http://schemas.microsoft.com/office/powerpoint/2010/main" val="2903373210"/>
      </p:ext>
    </p:extLst>
  </p:cSld>
  <p:clrMap bg1="lt1" tx1="dk1" bg2="lt2" tx2="dk2" accent1="accent1" accent2="accent2" accent3="accent3" accent4="accent4" accent5="accent5" accent6="accent6" hlink="hlink" folHlink="folHlink"/>
  <p:sldLayoutIdLst>
    <p:sldLayoutId id="2147483680" r:id="rId1"/>
    <p:sldLayoutId id="2147483681" r:id="rId2"/>
    <p:sldLayoutId id="2147483682" r:id="rId3"/>
  </p:sldLayoutIdLst>
  <p:hf hdr="0" ftr="0" dt="0"/>
  <p:txStyles>
    <p:titleStyle>
      <a:lvl1pPr algn="l" defTabSz="457200" rtl="0" eaLnBrk="1" latinLnBrk="0" hangingPunct="1">
        <a:spcBef>
          <a:spcPct val="0"/>
        </a:spcBef>
        <a:buNone/>
        <a:defRPr sz="3200" kern="1200">
          <a:solidFill>
            <a:schemeClr val="tx1"/>
          </a:solidFill>
          <a:latin typeface="+mj-lt"/>
          <a:ea typeface="+mj-ea"/>
          <a:cs typeface="+mj-cs"/>
        </a:defRPr>
      </a:lvl1pPr>
    </p:titleStyle>
    <p:bodyStyle>
      <a:lvl1pPr marL="342900" indent="-342900" algn="l" defTabSz="457200" rtl="0" eaLnBrk="1" latinLnBrk="0" hangingPunct="1">
        <a:spcBef>
          <a:spcPct val="20000"/>
        </a:spcBef>
        <a:buClr>
          <a:srgbClr val="0076C4"/>
        </a:buClr>
        <a:buFont typeface="Arial"/>
        <a:buChar char="•"/>
        <a:defRPr sz="1800" kern="1200">
          <a:solidFill>
            <a:srgbClr val="555659"/>
          </a:solidFill>
          <a:latin typeface="+mn-lt"/>
          <a:ea typeface="+mn-ea"/>
          <a:cs typeface="+mn-cs"/>
        </a:defRPr>
      </a:lvl1pPr>
      <a:lvl2pPr marL="742950" indent="-285750" algn="l" defTabSz="457200" rtl="0" eaLnBrk="1" latinLnBrk="0" hangingPunct="1">
        <a:spcBef>
          <a:spcPct val="20000"/>
        </a:spcBef>
        <a:buClr>
          <a:srgbClr val="0076C4"/>
        </a:buClr>
        <a:buFont typeface="Arial"/>
        <a:buChar char="–"/>
        <a:defRPr sz="1800" kern="1200">
          <a:solidFill>
            <a:srgbClr val="555659"/>
          </a:solidFill>
          <a:latin typeface="+mn-lt"/>
          <a:ea typeface="+mn-ea"/>
          <a:cs typeface="+mn-cs"/>
        </a:defRPr>
      </a:lvl2pPr>
      <a:lvl3pPr marL="1143000" indent="-228600" algn="l" defTabSz="457200" rtl="0" eaLnBrk="1" latinLnBrk="0" hangingPunct="1">
        <a:spcBef>
          <a:spcPct val="20000"/>
        </a:spcBef>
        <a:buClr>
          <a:srgbClr val="0076C4"/>
        </a:buClr>
        <a:buFont typeface="Arial"/>
        <a:buChar char="•"/>
        <a:defRPr sz="1800" kern="1200">
          <a:solidFill>
            <a:srgbClr val="555659"/>
          </a:solidFill>
          <a:latin typeface="+mn-lt"/>
          <a:ea typeface="+mn-ea"/>
          <a:cs typeface="+mn-cs"/>
        </a:defRPr>
      </a:lvl3pPr>
      <a:lvl4pPr marL="1600200" indent="-228600" algn="l" defTabSz="457200" rtl="0" eaLnBrk="1" latinLnBrk="0" hangingPunct="1">
        <a:spcBef>
          <a:spcPct val="20000"/>
        </a:spcBef>
        <a:buClr>
          <a:srgbClr val="0076C4"/>
        </a:buClr>
        <a:buFont typeface="Arial"/>
        <a:buChar char="–"/>
        <a:defRPr sz="1800" kern="1200">
          <a:solidFill>
            <a:srgbClr val="555659"/>
          </a:solidFill>
          <a:latin typeface="+mn-lt"/>
          <a:ea typeface="+mn-ea"/>
          <a:cs typeface="+mn-cs"/>
        </a:defRPr>
      </a:lvl4pPr>
      <a:lvl5pPr marL="2057400" indent="-228600" algn="l" defTabSz="457200" rtl="0" eaLnBrk="1" latinLnBrk="0" hangingPunct="1">
        <a:spcBef>
          <a:spcPct val="20000"/>
        </a:spcBef>
        <a:buClr>
          <a:srgbClr val="0076C4"/>
        </a:buClr>
        <a:buFont typeface="Arial"/>
        <a:buChar char="»"/>
        <a:defRPr sz="1800" kern="1200">
          <a:solidFill>
            <a:srgbClr val="555659"/>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984" userDrawn="1">
          <p15:clr>
            <a:srgbClr val="F26B43"/>
          </p15:clr>
        </p15:guide>
        <p15:guide id="2" pos="287" userDrawn="1">
          <p15:clr>
            <a:srgbClr val="F26B43"/>
          </p15:clr>
        </p15:guide>
        <p15:guide id="3" orient="horz" pos="3816" userDrawn="1">
          <p15:clr>
            <a:srgbClr val="F26B43"/>
          </p15:clr>
        </p15:guide>
        <p15:guide id="4" pos="7391" userDrawn="1">
          <p15:clr>
            <a:srgbClr val="F26B43"/>
          </p15:clr>
        </p15:guide>
        <p15:guide id="5" orient="horz" pos="360" userDrawn="1">
          <p15:clr>
            <a:srgbClr val="F26B43"/>
          </p15:clr>
        </p15:guide>
        <p15:guide id="6" orient="horz" pos="312" userDrawn="1">
          <p15:clr>
            <a:srgbClr val="F26B43"/>
          </p15:clr>
        </p15:guide>
        <p15:guide id="7" orient="horz" pos="1200" userDrawn="1">
          <p15:clr>
            <a:srgbClr val="F26B43"/>
          </p15:clr>
        </p15:guide>
      </p15:sldGuideLst>
    </p:ext>
  </p:extLst>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874667783"/>
      </p:ext>
    </p:extLst>
  </p:cSld>
  <p:clrMap bg1="lt1" tx1="dk1" bg2="lt2" tx2="dk2" accent1="accent1" accent2="accent2" accent3="accent3" accent4="accent4" accent5="accent5" accent6="accent6" hlink="hlink" folHlink="folHlink"/>
  <p:sldLayoutIdLst>
    <p:sldLayoutId id="2147483678"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6" name="Title Placeholder 1"/>
          <p:cNvSpPr>
            <a:spLocks noGrp="1"/>
          </p:cNvSpPr>
          <p:nvPr>
            <p:ph type="title"/>
          </p:nvPr>
        </p:nvSpPr>
        <p:spPr>
          <a:xfrm>
            <a:off x="464815" y="582133"/>
            <a:ext cx="11268398" cy="865667"/>
          </a:xfrm>
          <a:prstGeom prst="rect">
            <a:avLst/>
          </a:prstGeom>
        </p:spPr>
        <p:txBody>
          <a:bodyPr vert="horz" lIns="91440" tIns="45720" rIns="91440" bIns="45720" rtlCol="0" anchor="t">
            <a:noAutofit/>
          </a:bodyPr>
          <a:lstStyle/>
          <a:p>
            <a:r>
              <a:rPr lang="en-US" dirty="0"/>
              <a:t>Click to edit Master title style</a:t>
            </a:r>
          </a:p>
        </p:txBody>
      </p:sp>
      <p:sp>
        <p:nvSpPr>
          <p:cNvPr id="9" name="Text Placeholder 2"/>
          <p:cNvSpPr>
            <a:spLocks noGrp="1"/>
          </p:cNvSpPr>
          <p:nvPr>
            <p:ph type="body" idx="1"/>
          </p:nvPr>
        </p:nvSpPr>
        <p:spPr>
          <a:xfrm>
            <a:off x="464815" y="1908673"/>
            <a:ext cx="11268398" cy="4091016"/>
          </a:xfrm>
          <a:prstGeom prst="rect">
            <a:avLst/>
          </a:prstGeom>
        </p:spPr>
        <p:txBody>
          <a:bodyPr vert="horz" lIns="91440" tIns="45720" rIns="91440" bIns="45720" rtlCol="0" anchor="t">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464359484"/>
      </p:ext>
    </p:extLst>
  </p:cSld>
  <p:clrMap bg1="lt1" tx1="dk1" bg2="lt2" tx2="dk2" accent1="accent1" accent2="accent2" accent3="accent3" accent4="accent4" accent5="accent5" accent6="accent6" hlink="hlink" folHlink="folHlink"/>
  <p:sldLayoutIdLst>
    <p:sldLayoutId id="2147483664" r:id="rId1"/>
  </p:sldLayoutIdLst>
  <p:hf hdr="0" ftr="0" dt="0"/>
  <p:txStyles>
    <p:titleStyle>
      <a:lvl1pPr algn="l" defTabSz="457200" rtl="0" eaLnBrk="1" latinLnBrk="0" hangingPunct="1">
        <a:spcBef>
          <a:spcPct val="0"/>
        </a:spcBef>
        <a:buNone/>
        <a:defRPr sz="3200" kern="1200">
          <a:solidFill>
            <a:schemeClr val="tx1"/>
          </a:solidFill>
          <a:latin typeface="+mj-lt"/>
          <a:ea typeface="+mj-ea"/>
          <a:cs typeface="+mj-cs"/>
        </a:defRPr>
      </a:lvl1pPr>
    </p:titleStyle>
    <p:bodyStyle>
      <a:lvl1pPr marL="342900" indent="-342900" algn="l" defTabSz="457200" rtl="0" eaLnBrk="1" latinLnBrk="0" hangingPunct="1">
        <a:spcBef>
          <a:spcPct val="20000"/>
        </a:spcBef>
        <a:buClr>
          <a:srgbClr val="0076C4"/>
        </a:buClr>
        <a:buFont typeface="Arial"/>
        <a:buChar char="•"/>
        <a:defRPr sz="1800" kern="1200">
          <a:solidFill>
            <a:schemeClr val="tx1"/>
          </a:solidFill>
          <a:latin typeface="+mn-lt"/>
          <a:ea typeface="+mn-ea"/>
          <a:cs typeface="+mn-cs"/>
        </a:defRPr>
      </a:lvl1pPr>
      <a:lvl2pPr marL="742950" indent="-285750" algn="l" defTabSz="457200" rtl="0" eaLnBrk="1" latinLnBrk="0" hangingPunct="1">
        <a:spcBef>
          <a:spcPct val="20000"/>
        </a:spcBef>
        <a:buClr>
          <a:srgbClr val="0076C4"/>
        </a:buClr>
        <a:buFont typeface="Arial"/>
        <a:buChar char="–"/>
        <a:defRPr sz="1800" kern="1200">
          <a:solidFill>
            <a:schemeClr val="tx1"/>
          </a:solidFill>
          <a:latin typeface="+mn-lt"/>
          <a:ea typeface="+mn-ea"/>
          <a:cs typeface="+mn-cs"/>
        </a:defRPr>
      </a:lvl2pPr>
      <a:lvl3pPr marL="1143000" indent="-228600" algn="l" defTabSz="457200" rtl="0" eaLnBrk="1" latinLnBrk="0" hangingPunct="1">
        <a:spcBef>
          <a:spcPct val="20000"/>
        </a:spcBef>
        <a:buClr>
          <a:srgbClr val="0076C4"/>
        </a:buClr>
        <a:buFont typeface="Arial"/>
        <a:buChar char="•"/>
        <a:defRPr sz="1800" kern="1200">
          <a:solidFill>
            <a:schemeClr val="tx1"/>
          </a:solidFill>
          <a:latin typeface="+mn-lt"/>
          <a:ea typeface="+mn-ea"/>
          <a:cs typeface="+mn-cs"/>
        </a:defRPr>
      </a:lvl3pPr>
      <a:lvl4pPr marL="1600200" indent="-228600" algn="l" defTabSz="457200" rtl="0" eaLnBrk="1" latinLnBrk="0" hangingPunct="1">
        <a:spcBef>
          <a:spcPct val="20000"/>
        </a:spcBef>
        <a:buClr>
          <a:srgbClr val="0076C4"/>
        </a:buClr>
        <a:buFont typeface="Arial"/>
        <a:buChar char="–"/>
        <a:defRPr sz="1800" kern="1200">
          <a:solidFill>
            <a:schemeClr val="tx1"/>
          </a:solidFill>
          <a:latin typeface="+mn-lt"/>
          <a:ea typeface="+mn-ea"/>
          <a:cs typeface="+mn-cs"/>
        </a:defRPr>
      </a:lvl4pPr>
      <a:lvl5pPr marL="2057400" indent="-228600" algn="l" defTabSz="457200" rtl="0" eaLnBrk="1" latinLnBrk="0" hangingPunct="1">
        <a:spcBef>
          <a:spcPct val="20000"/>
        </a:spcBef>
        <a:buClr>
          <a:srgbClr val="0076C4"/>
        </a:buClr>
        <a:buFont typeface="Arial"/>
        <a:buChar char="»"/>
        <a:defRPr sz="18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287" userDrawn="1">
          <p15:clr>
            <a:srgbClr val="F26B43"/>
          </p15:clr>
        </p15:guide>
        <p15:guide id="2" pos="7391" userDrawn="1">
          <p15:clr>
            <a:srgbClr val="F26B43"/>
          </p15:clr>
        </p15:guide>
        <p15:guide id="3" orient="horz" pos="984" userDrawn="1">
          <p15:clr>
            <a:srgbClr val="F26B43"/>
          </p15:clr>
        </p15:guide>
        <p15:guide id="4" orient="horz" pos="360" userDrawn="1">
          <p15:clr>
            <a:srgbClr val="F26B43"/>
          </p15:clr>
        </p15:guide>
        <p15:guide id="5" orient="horz" pos="3816" userDrawn="1">
          <p15:clr>
            <a:srgbClr val="F26B43"/>
          </p15:clr>
        </p15:guide>
        <p15:guide id="6" orient="horz" pos="1200"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5.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5.xml"/><Relationship Id="rId4" Type="http://schemas.openxmlformats.org/officeDocument/2006/relationships/chart" Target="../charts/char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a:extLst>
              <a:ext uri="{FF2B5EF4-FFF2-40B4-BE49-F238E27FC236}">
                <a16:creationId xmlns:a16="http://schemas.microsoft.com/office/drawing/2014/main" id="{629F3DC4-F7A9-47AA-A278-CE62395F6F7F}"/>
              </a:ext>
            </a:extLst>
          </p:cNvPr>
          <p:cNvSpPr>
            <a:spLocks noGrp="1"/>
          </p:cNvSpPr>
          <p:nvPr>
            <p:ph type="subTitle" idx="1"/>
          </p:nvPr>
        </p:nvSpPr>
        <p:spPr>
          <a:xfrm>
            <a:off x="2545278" y="3663256"/>
            <a:ext cx="9101892" cy="1224225"/>
          </a:xfrm>
        </p:spPr>
        <p:txBody>
          <a:bodyPr/>
          <a:lstStyle/>
          <a:p>
            <a:r>
              <a:rPr lang="en-US" sz="2400" dirty="0"/>
              <a:t>Priya Chidambaram</a:t>
            </a:r>
          </a:p>
          <a:p>
            <a:r>
              <a:rPr lang="en-US" sz="2400" dirty="0"/>
              <a:t>Senior Policy Analyst, Program On Medicaid and the Uninsured</a:t>
            </a:r>
          </a:p>
          <a:p>
            <a:r>
              <a:rPr lang="en-US" sz="2400" dirty="0"/>
              <a:t>7/1/2021</a:t>
            </a:r>
          </a:p>
        </p:txBody>
      </p:sp>
      <p:sp>
        <p:nvSpPr>
          <p:cNvPr id="4" name="Title 3">
            <a:extLst>
              <a:ext uri="{FF2B5EF4-FFF2-40B4-BE49-F238E27FC236}">
                <a16:creationId xmlns:a16="http://schemas.microsoft.com/office/drawing/2014/main" id="{0A80DD7F-F2F6-413D-B309-B7DBA01DD3AE}"/>
              </a:ext>
            </a:extLst>
          </p:cNvPr>
          <p:cNvSpPr>
            <a:spLocks noGrp="1"/>
          </p:cNvSpPr>
          <p:nvPr>
            <p:ph type="title"/>
          </p:nvPr>
        </p:nvSpPr>
        <p:spPr>
          <a:xfrm>
            <a:off x="2545278" y="1943101"/>
            <a:ext cx="8856147" cy="1613020"/>
          </a:xfrm>
        </p:spPr>
        <p:txBody>
          <a:bodyPr/>
          <a:lstStyle/>
          <a:p>
            <a:r>
              <a:rPr lang="en-US" sz="4400" dirty="0"/>
              <a:t>COVID-19 Vaccine Access for People With Disabilities</a:t>
            </a:r>
          </a:p>
        </p:txBody>
      </p:sp>
    </p:spTree>
    <p:extLst>
      <p:ext uri="{BB962C8B-B14F-4D97-AF65-F5344CB8AC3E}">
        <p14:creationId xmlns:p14="http://schemas.microsoft.com/office/powerpoint/2010/main" val="26551547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descr="This chart shows that nearly all Medicaid HCBS waivers have the same or less stringent financial and functional eligibility criteria when compared to institutions. A small number of waivers have more stringent eligibility criteria than institutions. ">
            <a:extLst>
              <a:ext uri="{FF2B5EF4-FFF2-40B4-BE49-F238E27FC236}">
                <a16:creationId xmlns:a16="http://schemas.microsoft.com/office/drawing/2014/main" id="{C8822396-2E7E-4199-99A0-5B86126BE6E8}"/>
              </a:ext>
            </a:extLst>
          </p:cNvPr>
          <p:cNvGraphicFramePr>
            <a:graphicFrameLocks noGrp="1"/>
          </p:cNvGraphicFramePr>
          <p:nvPr>
            <p:ph idx="1"/>
            <p:extLst>
              <p:ext uri="{D42A27DB-BD31-4B8C-83A1-F6EECF244321}">
                <p14:modId xmlns:p14="http://schemas.microsoft.com/office/powerpoint/2010/main" val="127835684"/>
              </p:ext>
            </p:extLst>
          </p:nvPr>
        </p:nvGraphicFramePr>
        <p:xfrm>
          <a:off x="0" y="1696720"/>
          <a:ext cx="12188825" cy="4573615"/>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 Placeholder 2">
            <a:extLst>
              <a:ext uri="{FF2B5EF4-FFF2-40B4-BE49-F238E27FC236}">
                <a16:creationId xmlns:a16="http://schemas.microsoft.com/office/drawing/2014/main" id="{6FE2A62C-4B0F-4D52-9E24-C3B720A24C6F}"/>
              </a:ext>
            </a:extLst>
          </p:cNvPr>
          <p:cNvSpPr>
            <a:spLocks noGrp="1"/>
          </p:cNvSpPr>
          <p:nvPr>
            <p:ph type="body" sz="quarter" idx="10"/>
          </p:nvPr>
        </p:nvSpPr>
        <p:spPr/>
        <p:txBody>
          <a:bodyPr/>
          <a:lstStyle/>
          <a:p>
            <a:r>
              <a:rPr lang="en-US" dirty="0"/>
              <a:t>SOURCE: KFF Medicaid HCBS Waiver Survey, FY 2018.</a:t>
            </a:r>
          </a:p>
        </p:txBody>
      </p:sp>
      <p:sp>
        <p:nvSpPr>
          <p:cNvPr id="4" name="Title 3">
            <a:extLst>
              <a:ext uri="{FF2B5EF4-FFF2-40B4-BE49-F238E27FC236}">
                <a16:creationId xmlns:a16="http://schemas.microsoft.com/office/drawing/2014/main" id="{2F3BD7A7-7C68-4A35-8F0D-EEA57AAAD4F4}"/>
              </a:ext>
            </a:extLst>
          </p:cNvPr>
          <p:cNvSpPr>
            <a:spLocks noGrp="1"/>
          </p:cNvSpPr>
          <p:nvPr>
            <p:ph type="title"/>
          </p:nvPr>
        </p:nvSpPr>
        <p:spPr/>
        <p:txBody>
          <a:bodyPr/>
          <a:lstStyle/>
          <a:p>
            <a:r>
              <a:rPr lang="en-US" dirty="0"/>
              <a:t>Medicaid’s Role In Reducing Institutional Bias: Aligning Eligibility Criteria for HCBS Waivers</a:t>
            </a:r>
          </a:p>
        </p:txBody>
      </p:sp>
    </p:spTree>
    <p:extLst>
      <p:ext uri="{BB962C8B-B14F-4D97-AF65-F5344CB8AC3E}">
        <p14:creationId xmlns:p14="http://schemas.microsoft.com/office/powerpoint/2010/main" val="11237147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ontent Placeholder 7" descr="This chart shows that nearly all states expand financial eligibility similarly for both institutional care and HCBS.">
            <a:extLst>
              <a:ext uri="{FF2B5EF4-FFF2-40B4-BE49-F238E27FC236}">
                <a16:creationId xmlns:a16="http://schemas.microsoft.com/office/drawing/2014/main" id="{388EB13F-B5A5-4A42-86C8-42474C161031}"/>
              </a:ext>
            </a:extLst>
          </p:cNvPr>
          <p:cNvGraphicFramePr>
            <a:graphicFrameLocks noGrp="1"/>
          </p:cNvGraphicFramePr>
          <p:nvPr>
            <p:ph idx="1"/>
            <p:extLst>
              <p:ext uri="{D42A27DB-BD31-4B8C-83A1-F6EECF244321}">
                <p14:modId xmlns:p14="http://schemas.microsoft.com/office/powerpoint/2010/main" val="265397489"/>
              </p:ext>
            </p:extLst>
          </p:nvPr>
        </p:nvGraphicFramePr>
        <p:xfrm>
          <a:off x="463550" y="1645920"/>
          <a:ext cx="11269663" cy="455168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 Placeholder 2">
            <a:extLst>
              <a:ext uri="{FF2B5EF4-FFF2-40B4-BE49-F238E27FC236}">
                <a16:creationId xmlns:a16="http://schemas.microsoft.com/office/drawing/2014/main" id="{5BE7B2CF-9627-41CE-B4EF-BBE3BDFECF24}"/>
              </a:ext>
            </a:extLst>
          </p:cNvPr>
          <p:cNvSpPr>
            <a:spLocks noGrp="1"/>
          </p:cNvSpPr>
          <p:nvPr>
            <p:ph type="body" sz="quarter" idx="10"/>
          </p:nvPr>
        </p:nvSpPr>
        <p:spPr>
          <a:xfrm>
            <a:off x="463550" y="6252990"/>
            <a:ext cx="10240087" cy="686761"/>
          </a:xfrm>
        </p:spPr>
        <p:txBody>
          <a:bodyPr/>
          <a:lstStyle/>
          <a:p>
            <a:r>
              <a:rPr lang="en-US" dirty="0"/>
              <a:t>SOURCE: KFF Medicaid Financial Eligibility Survey for Seniors and People with Disabilities, 2018. </a:t>
            </a:r>
          </a:p>
        </p:txBody>
      </p:sp>
      <p:sp>
        <p:nvSpPr>
          <p:cNvPr id="5" name="Title 3">
            <a:extLst>
              <a:ext uri="{FF2B5EF4-FFF2-40B4-BE49-F238E27FC236}">
                <a16:creationId xmlns:a16="http://schemas.microsoft.com/office/drawing/2014/main" id="{5A02FDD8-908D-4954-84E5-5A407BBFD444}"/>
              </a:ext>
            </a:extLst>
          </p:cNvPr>
          <p:cNvSpPr>
            <a:spLocks noGrp="1"/>
          </p:cNvSpPr>
          <p:nvPr>
            <p:ph type="title"/>
          </p:nvPr>
        </p:nvSpPr>
        <p:spPr>
          <a:xfrm>
            <a:off x="468313" y="587375"/>
            <a:ext cx="11264900" cy="860425"/>
          </a:xfrm>
        </p:spPr>
        <p:txBody>
          <a:bodyPr/>
          <a:lstStyle/>
          <a:p>
            <a:r>
              <a:rPr lang="en-US" dirty="0"/>
              <a:t>Medicaid’s Role In Reducing Institutional Bias: Expanding Financial Eligibility for Medicaid LTSS</a:t>
            </a:r>
          </a:p>
        </p:txBody>
      </p:sp>
    </p:spTree>
    <p:extLst>
      <p:ext uri="{BB962C8B-B14F-4D97-AF65-F5344CB8AC3E}">
        <p14:creationId xmlns:p14="http://schemas.microsoft.com/office/powerpoint/2010/main" val="41264605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Rectangle 24"/>
          <p:cNvSpPr/>
          <p:nvPr/>
        </p:nvSpPr>
        <p:spPr>
          <a:xfrm>
            <a:off x="1198651" y="5748866"/>
            <a:ext cx="10519322" cy="270139"/>
          </a:xfrm>
          <a:prstGeom prst="rect">
            <a:avLst/>
          </a:prstGeom>
          <a:solidFill>
            <a:srgbClr val="00BC8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sz="quarter" idx="10"/>
          </p:nvPr>
        </p:nvSpPr>
        <p:spPr>
          <a:xfrm>
            <a:off x="468313" y="6068533"/>
            <a:ext cx="10466388" cy="686761"/>
          </a:xfrm>
        </p:spPr>
        <p:txBody>
          <a:bodyPr/>
          <a:lstStyle/>
          <a:p>
            <a:r>
              <a:rPr lang="en-US" dirty="0"/>
              <a:t>NOTES:  Percent change is calculated using unrounded totals. *Beginning in 2016, totals include Section 1916 (c) and Section 1115 HCBS waiver waiting lists except that CA and NY did not report enrollment for Section 1115 waiting lists; prior years include only Section 1915 (c) waiver waiting lists. </a:t>
            </a:r>
          </a:p>
          <a:p>
            <a:r>
              <a:rPr lang="en-US" dirty="0"/>
              <a:t>SOURCE: Kaiser Family Foundation Medicaid FY 2002-2018 HCBS program surveys. </a:t>
            </a:r>
          </a:p>
          <a:p>
            <a:endParaRPr lang="en-US" dirty="0"/>
          </a:p>
        </p:txBody>
      </p:sp>
      <p:sp>
        <p:nvSpPr>
          <p:cNvPr id="4" name="Title 3"/>
          <p:cNvSpPr>
            <a:spLocks noGrp="1"/>
          </p:cNvSpPr>
          <p:nvPr>
            <p:ph type="title"/>
          </p:nvPr>
        </p:nvSpPr>
        <p:spPr/>
        <p:txBody>
          <a:bodyPr/>
          <a:lstStyle/>
          <a:p>
            <a:r>
              <a:rPr lang="en-US" dirty="0"/>
              <a:t>Medicaid Waiver Waiting Lists and Other Utilization Limits</a:t>
            </a:r>
          </a:p>
        </p:txBody>
      </p:sp>
      <p:graphicFrame>
        <p:nvGraphicFramePr>
          <p:cNvPr id="6" name="Content Placeholder 6" descr="This chart shows Medicaid waiver waiting list enrollment overtime. In 2018, the most recent year of data available, there were nearly 820,000 enrollees on Medicaid waiver waiting lists. "/>
          <p:cNvGraphicFramePr>
            <a:graphicFrameLocks noGrp="1"/>
          </p:cNvGraphicFramePr>
          <p:nvPr>
            <p:ph idx="1"/>
            <p:extLst>
              <p:ext uri="{D42A27DB-BD31-4B8C-83A1-F6EECF244321}">
                <p14:modId xmlns:p14="http://schemas.microsoft.com/office/powerpoint/2010/main" val="1698471871"/>
              </p:ext>
            </p:extLst>
          </p:nvPr>
        </p:nvGraphicFramePr>
        <p:xfrm>
          <a:off x="463550" y="1912938"/>
          <a:ext cx="11269663" cy="3824287"/>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Box 6"/>
          <p:cNvSpPr txBox="1"/>
          <p:nvPr/>
        </p:nvSpPr>
        <p:spPr>
          <a:xfrm>
            <a:off x="3969176" y="1562618"/>
            <a:ext cx="4258410" cy="369332"/>
          </a:xfrm>
          <a:prstGeom prst="rect">
            <a:avLst/>
          </a:prstGeom>
          <a:noFill/>
        </p:spPr>
        <p:txBody>
          <a:bodyPr wrap="none" rtlCol="0">
            <a:spAutoFit/>
          </a:bodyPr>
          <a:lstStyle/>
          <a:p>
            <a:r>
              <a:rPr lang="en-US" b="1" dirty="0"/>
              <a:t>Total waiting list enrollment by year:*</a:t>
            </a:r>
          </a:p>
        </p:txBody>
      </p:sp>
      <p:sp>
        <p:nvSpPr>
          <p:cNvPr id="8" name="TextBox 7"/>
          <p:cNvSpPr txBox="1"/>
          <p:nvPr/>
        </p:nvSpPr>
        <p:spPr>
          <a:xfrm>
            <a:off x="472276" y="5638559"/>
            <a:ext cx="772181" cy="430887"/>
          </a:xfrm>
          <a:prstGeom prst="rect">
            <a:avLst/>
          </a:prstGeom>
          <a:noFill/>
        </p:spPr>
        <p:txBody>
          <a:bodyPr wrap="square" rtlCol="0">
            <a:spAutoFit/>
          </a:bodyPr>
          <a:lstStyle/>
          <a:p>
            <a:r>
              <a:rPr lang="en-US" sz="1100" b="1" dirty="0"/>
              <a:t>Percent change:</a:t>
            </a:r>
          </a:p>
        </p:txBody>
      </p:sp>
      <p:sp>
        <p:nvSpPr>
          <p:cNvPr id="9" name="Text Box 34"/>
          <p:cNvSpPr txBox="1">
            <a:spLocks noChangeArrowheads="1"/>
          </p:cNvSpPr>
          <p:nvPr/>
        </p:nvSpPr>
        <p:spPr bwMode="auto">
          <a:xfrm>
            <a:off x="5309844" y="5736818"/>
            <a:ext cx="564517" cy="276999"/>
          </a:xfrm>
          <a:prstGeom prst="rect">
            <a:avLst/>
          </a:prstGeom>
          <a:noFill/>
          <a:ln w="9525">
            <a:noFill/>
            <a:miter lim="800000"/>
            <a:headEnd/>
            <a:tailEnd/>
          </a:ln>
        </p:spPr>
        <p:txBody>
          <a:bodyPr wrap="square">
            <a:spAutoFit/>
          </a:bodyPr>
          <a:lstStyle/>
          <a:p>
            <a:pPr>
              <a:spcBef>
                <a:spcPct val="50000"/>
              </a:spcBef>
            </a:pPr>
            <a:r>
              <a:rPr lang="en-US" sz="1200" b="1" dirty="0"/>
              <a:t>-7%</a:t>
            </a:r>
          </a:p>
        </p:txBody>
      </p:sp>
      <p:sp>
        <p:nvSpPr>
          <p:cNvPr id="10" name="Text Box 34"/>
          <p:cNvSpPr txBox="1">
            <a:spLocks noChangeArrowheads="1"/>
          </p:cNvSpPr>
          <p:nvPr/>
        </p:nvSpPr>
        <p:spPr bwMode="auto">
          <a:xfrm>
            <a:off x="5964897" y="5742007"/>
            <a:ext cx="800880" cy="276999"/>
          </a:xfrm>
          <a:prstGeom prst="rect">
            <a:avLst/>
          </a:prstGeom>
          <a:noFill/>
          <a:ln w="9525">
            <a:noFill/>
            <a:miter lim="800000"/>
            <a:headEnd/>
            <a:tailEnd/>
          </a:ln>
        </p:spPr>
        <p:txBody>
          <a:bodyPr wrap="square">
            <a:spAutoFit/>
          </a:bodyPr>
          <a:lstStyle/>
          <a:p>
            <a:pPr>
              <a:spcBef>
                <a:spcPct val="50000"/>
              </a:spcBef>
            </a:pPr>
            <a:r>
              <a:rPr lang="en-US" sz="1200" b="1" dirty="0"/>
              <a:t>17%</a:t>
            </a:r>
          </a:p>
        </p:txBody>
      </p:sp>
      <p:sp>
        <p:nvSpPr>
          <p:cNvPr id="11" name="Text Box 34"/>
          <p:cNvSpPr txBox="1">
            <a:spLocks noChangeArrowheads="1"/>
          </p:cNvSpPr>
          <p:nvPr/>
        </p:nvSpPr>
        <p:spPr bwMode="auto">
          <a:xfrm>
            <a:off x="6600176" y="5742007"/>
            <a:ext cx="800880" cy="276999"/>
          </a:xfrm>
          <a:prstGeom prst="rect">
            <a:avLst/>
          </a:prstGeom>
          <a:noFill/>
          <a:ln w="9525">
            <a:noFill/>
            <a:miter lim="800000"/>
            <a:headEnd/>
            <a:tailEnd/>
          </a:ln>
        </p:spPr>
        <p:txBody>
          <a:bodyPr wrap="square">
            <a:spAutoFit/>
          </a:bodyPr>
          <a:lstStyle/>
          <a:p>
            <a:pPr>
              <a:spcBef>
                <a:spcPct val="50000"/>
              </a:spcBef>
            </a:pPr>
            <a:r>
              <a:rPr lang="en-US" sz="1200" b="1" dirty="0"/>
              <a:t>19%</a:t>
            </a:r>
          </a:p>
        </p:txBody>
      </p:sp>
      <p:sp>
        <p:nvSpPr>
          <p:cNvPr id="12" name="Text Box 34"/>
          <p:cNvSpPr txBox="1">
            <a:spLocks noChangeArrowheads="1"/>
          </p:cNvSpPr>
          <p:nvPr/>
        </p:nvSpPr>
        <p:spPr bwMode="auto">
          <a:xfrm>
            <a:off x="7320234" y="5742007"/>
            <a:ext cx="800880" cy="276999"/>
          </a:xfrm>
          <a:prstGeom prst="rect">
            <a:avLst/>
          </a:prstGeom>
          <a:noFill/>
          <a:ln w="9525">
            <a:noFill/>
            <a:miter lim="800000"/>
            <a:headEnd/>
            <a:tailEnd/>
          </a:ln>
        </p:spPr>
        <p:txBody>
          <a:bodyPr wrap="square">
            <a:spAutoFit/>
          </a:bodyPr>
          <a:lstStyle/>
          <a:p>
            <a:pPr>
              <a:spcBef>
                <a:spcPct val="50000"/>
              </a:spcBef>
            </a:pPr>
            <a:r>
              <a:rPr lang="en-US" sz="1200" b="1" dirty="0"/>
              <a:t>4%</a:t>
            </a:r>
          </a:p>
        </p:txBody>
      </p:sp>
      <p:sp>
        <p:nvSpPr>
          <p:cNvPr id="13" name="Text Box 34"/>
          <p:cNvSpPr txBox="1">
            <a:spLocks noChangeArrowheads="1"/>
          </p:cNvSpPr>
          <p:nvPr/>
        </p:nvSpPr>
        <p:spPr bwMode="auto">
          <a:xfrm>
            <a:off x="7985363" y="5742007"/>
            <a:ext cx="800880" cy="276999"/>
          </a:xfrm>
          <a:prstGeom prst="rect">
            <a:avLst/>
          </a:prstGeom>
          <a:noFill/>
          <a:ln w="9525">
            <a:noFill/>
            <a:miter lim="800000"/>
            <a:headEnd/>
            <a:tailEnd/>
          </a:ln>
        </p:spPr>
        <p:txBody>
          <a:bodyPr wrap="square">
            <a:spAutoFit/>
          </a:bodyPr>
          <a:lstStyle/>
          <a:p>
            <a:pPr>
              <a:spcBef>
                <a:spcPct val="50000"/>
              </a:spcBef>
            </a:pPr>
            <a:r>
              <a:rPr lang="en-US" sz="1200" b="1" dirty="0"/>
              <a:t>1%</a:t>
            </a:r>
          </a:p>
        </p:txBody>
      </p:sp>
      <p:sp>
        <p:nvSpPr>
          <p:cNvPr id="14" name="Text Box 34"/>
          <p:cNvSpPr txBox="1">
            <a:spLocks noChangeArrowheads="1"/>
          </p:cNvSpPr>
          <p:nvPr/>
        </p:nvSpPr>
        <p:spPr bwMode="auto">
          <a:xfrm>
            <a:off x="8667881" y="5742007"/>
            <a:ext cx="800880" cy="276999"/>
          </a:xfrm>
          <a:prstGeom prst="rect">
            <a:avLst/>
          </a:prstGeom>
          <a:noFill/>
          <a:ln w="9525">
            <a:noFill/>
            <a:miter lim="800000"/>
            <a:headEnd/>
            <a:tailEnd/>
          </a:ln>
        </p:spPr>
        <p:txBody>
          <a:bodyPr wrap="square">
            <a:spAutoFit/>
          </a:bodyPr>
          <a:lstStyle/>
          <a:p>
            <a:pPr>
              <a:spcBef>
                <a:spcPct val="50000"/>
              </a:spcBef>
            </a:pPr>
            <a:r>
              <a:rPr lang="en-US" sz="1200" b="1" dirty="0"/>
              <a:t>9%</a:t>
            </a:r>
          </a:p>
        </p:txBody>
      </p:sp>
      <p:sp>
        <p:nvSpPr>
          <p:cNvPr id="15" name="Text Box 34"/>
          <p:cNvSpPr txBox="1">
            <a:spLocks noChangeArrowheads="1"/>
          </p:cNvSpPr>
          <p:nvPr/>
        </p:nvSpPr>
        <p:spPr bwMode="auto">
          <a:xfrm>
            <a:off x="9968614" y="5758190"/>
            <a:ext cx="438737" cy="276999"/>
          </a:xfrm>
          <a:prstGeom prst="rect">
            <a:avLst/>
          </a:prstGeom>
          <a:noFill/>
          <a:ln w="9525">
            <a:noFill/>
            <a:miter lim="800000"/>
            <a:headEnd/>
            <a:tailEnd/>
          </a:ln>
        </p:spPr>
        <p:txBody>
          <a:bodyPr wrap="square">
            <a:spAutoFit/>
          </a:bodyPr>
          <a:lstStyle/>
          <a:p>
            <a:pPr>
              <a:spcBef>
                <a:spcPct val="50000"/>
              </a:spcBef>
            </a:pPr>
            <a:r>
              <a:rPr lang="en-US" sz="1200" b="1" dirty="0"/>
              <a:t>2%</a:t>
            </a:r>
          </a:p>
        </p:txBody>
      </p:sp>
      <p:sp>
        <p:nvSpPr>
          <p:cNvPr id="16" name="Text Box 34"/>
          <p:cNvSpPr txBox="1">
            <a:spLocks noChangeArrowheads="1"/>
          </p:cNvSpPr>
          <p:nvPr/>
        </p:nvSpPr>
        <p:spPr bwMode="auto">
          <a:xfrm>
            <a:off x="11208639" y="5742411"/>
            <a:ext cx="516334" cy="276999"/>
          </a:xfrm>
          <a:prstGeom prst="rect">
            <a:avLst/>
          </a:prstGeom>
          <a:noFill/>
          <a:ln w="9525">
            <a:noFill/>
            <a:miter lim="800000"/>
            <a:headEnd/>
            <a:tailEnd/>
          </a:ln>
        </p:spPr>
        <p:txBody>
          <a:bodyPr wrap="square">
            <a:spAutoFit/>
          </a:bodyPr>
          <a:lstStyle/>
          <a:p>
            <a:pPr>
              <a:spcBef>
                <a:spcPct val="50000"/>
              </a:spcBef>
            </a:pPr>
            <a:r>
              <a:rPr lang="en-US" sz="1200" b="1" dirty="0"/>
              <a:t>16%</a:t>
            </a:r>
          </a:p>
        </p:txBody>
      </p:sp>
      <p:sp>
        <p:nvSpPr>
          <p:cNvPr id="17" name="Text Box 34"/>
          <p:cNvSpPr txBox="1">
            <a:spLocks noChangeArrowheads="1"/>
          </p:cNvSpPr>
          <p:nvPr/>
        </p:nvSpPr>
        <p:spPr bwMode="auto">
          <a:xfrm>
            <a:off x="4624115" y="5748865"/>
            <a:ext cx="530750" cy="276999"/>
          </a:xfrm>
          <a:prstGeom prst="rect">
            <a:avLst/>
          </a:prstGeom>
          <a:noFill/>
          <a:ln w="9525">
            <a:noFill/>
            <a:miter lim="800000"/>
            <a:headEnd/>
            <a:tailEnd/>
          </a:ln>
        </p:spPr>
        <p:txBody>
          <a:bodyPr wrap="square">
            <a:spAutoFit/>
          </a:bodyPr>
          <a:lstStyle/>
          <a:p>
            <a:pPr>
              <a:spcBef>
                <a:spcPct val="50000"/>
              </a:spcBef>
            </a:pPr>
            <a:r>
              <a:rPr lang="en-US" sz="1200" b="1" dirty="0"/>
              <a:t>19%</a:t>
            </a:r>
          </a:p>
        </p:txBody>
      </p:sp>
      <p:sp>
        <p:nvSpPr>
          <p:cNvPr id="18" name="Text Box 34"/>
          <p:cNvSpPr txBox="1">
            <a:spLocks noChangeArrowheads="1"/>
          </p:cNvSpPr>
          <p:nvPr/>
        </p:nvSpPr>
        <p:spPr bwMode="auto">
          <a:xfrm>
            <a:off x="9272447" y="5753649"/>
            <a:ext cx="800880" cy="276999"/>
          </a:xfrm>
          <a:prstGeom prst="rect">
            <a:avLst/>
          </a:prstGeom>
          <a:noFill/>
          <a:ln w="9525">
            <a:noFill/>
            <a:miter lim="800000"/>
            <a:headEnd/>
            <a:tailEnd/>
          </a:ln>
        </p:spPr>
        <p:txBody>
          <a:bodyPr wrap="square">
            <a:spAutoFit/>
          </a:bodyPr>
          <a:lstStyle/>
          <a:p>
            <a:pPr>
              <a:spcBef>
                <a:spcPct val="50000"/>
              </a:spcBef>
            </a:pPr>
            <a:r>
              <a:rPr lang="en-US" sz="1200" b="1" dirty="0"/>
              <a:t>11%</a:t>
            </a:r>
          </a:p>
        </p:txBody>
      </p:sp>
      <p:sp>
        <p:nvSpPr>
          <p:cNvPr id="19" name="Text Box 34"/>
          <p:cNvSpPr txBox="1">
            <a:spLocks noChangeArrowheads="1"/>
          </p:cNvSpPr>
          <p:nvPr/>
        </p:nvSpPr>
        <p:spPr bwMode="auto">
          <a:xfrm>
            <a:off x="1348756" y="5742007"/>
            <a:ext cx="800880" cy="276999"/>
          </a:xfrm>
          <a:prstGeom prst="rect">
            <a:avLst/>
          </a:prstGeom>
          <a:noFill/>
          <a:ln w="9525">
            <a:noFill/>
            <a:miter lim="800000"/>
            <a:headEnd/>
            <a:tailEnd/>
          </a:ln>
        </p:spPr>
        <p:txBody>
          <a:bodyPr wrap="square">
            <a:spAutoFit/>
          </a:bodyPr>
          <a:lstStyle/>
          <a:p>
            <a:pPr>
              <a:spcBef>
                <a:spcPct val="50000"/>
              </a:spcBef>
            </a:pPr>
            <a:r>
              <a:rPr lang="en-US" sz="1200" b="1" dirty="0"/>
              <a:t>-6%</a:t>
            </a:r>
          </a:p>
        </p:txBody>
      </p:sp>
      <p:sp>
        <p:nvSpPr>
          <p:cNvPr id="20" name="Text Box 34"/>
          <p:cNvSpPr txBox="1">
            <a:spLocks noChangeArrowheads="1"/>
          </p:cNvSpPr>
          <p:nvPr/>
        </p:nvSpPr>
        <p:spPr bwMode="auto">
          <a:xfrm>
            <a:off x="2005730" y="5736819"/>
            <a:ext cx="800880" cy="276999"/>
          </a:xfrm>
          <a:prstGeom prst="rect">
            <a:avLst/>
          </a:prstGeom>
          <a:noFill/>
          <a:ln w="9525">
            <a:noFill/>
            <a:miter lim="800000"/>
            <a:headEnd/>
            <a:tailEnd/>
          </a:ln>
        </p:spPr>
        <p:txBody>
          <a:bodyPr wrap="square">
            <a:spAutoFit/>
          </a:bodyPr>
          <a:lstStyle/>
          <a:p>
            <a:pPr>
              <a:spcBef>
                <a:spcPct val="50000"/>
              </a:spcBef>
            </a:pPr>
            <a:r>
              <a:rPr lang="en-US" sz="1200" b="1" dirty="0"/>
              <a:t>14%</a:t>
            </a:r>
          </a:p>
        </p:txBody>
      </p:sp>
      <p:sp>
        <p:nvSpPr>
          <p:cNvPr id="21" name="Text Box 34"/>
          <p:cNvSpPr txBox="1">
            <a:spLocks noChangeArrowheads="1"/>
          </p:cNvSpPr>
          <p:nvPr/>
        </p:nvSpPr>
        <p:spPr bwMode="auto">
          <a:xfrm>
            <a:off x="3368659" y="5742007"/>
            <a:ext cx="800880" cy="276999"/>
          </a:xfrm>
          <a:prstGeom prst="rect">
            <a:avLst/>
          </a:prstGeom>
          <a:noFill/>
          <a:ln w="9525">
            <a:noFill/>
            <a:miter lim="800000"/>
            <a:headEnd/>
            <a:tailEnd/>
          </a:ln>
        </p:spPr>
        <p:txBody>
          <a:bodyPr wrap="square">
            <a:spAutoFit/>
          </a:bodyPr>
          <a:lstStyle/>
          <a:p>
            <a:pPr>
              <a:spcBef>
                <a:spcPct val="50000"/>
              </a:spcBef>
            </a:pPr>
            <a:r>
              <a:rPr lang="en-US" sz="1200" b="1" dirty="0"/>
              <a:t>7%</a:t>
            </a:r>
          </a:p>
        </p:txBody>
      </p:sp>
      <p:sp>
        <p:nvSpPr>
          <p:cNvPr id="22" name="Text Box 34"/>
          <p:cNvSpPr txBox="1">
            <a:spLocks noChangeArrowheads="1"/>
          </p:cNvSpPr>
          <p:nvPr/>
        </p:nvSpPr>
        <p:spPr bwMode="auto">
          <a:xfrm>
            <a:off x="2664732" y="5742007"/>
            <a:ext cx="521001" cy="276999"/>
          </a:xfrm>
          <a:prstGeom prst="rect">
            <a:avLst/>
          </a:prstGeom>
          <a:noFill/>
          <a:ln w="9525">
            <a:noFill/>
            <a:miter lim="800000"/>
            <a:headEnd/>
            <a:tailEnd/>
          </a:ln>
        </p:spPr>
        <p:txBody>
          <a:bodyPr wrap="square">
            <a:spAutoFit/>
          </a:bodyPr>
          <a:lstStyle/>
          <a:p>
            <a:pPr>
              <a:spcBef>
                <a:spcPct val="50000"/>
              </a:spcBef>
            </a:pPr>
            <a:r>
              <a:rPr lang="en-US" sz="1200" b="1" dirty="0"/>
              <a:t>26%</a:t>
            </a:r>
          </a:p>
        </p:txBody>
      </p:sp>
      <p:sp>
        <p:nvSpPr>
          <p:cNvPr id="23" name="Text Box 34"/>
          <p:cNvSpPr txBox="1">
            <a:spLocks noChangeArrowheads="1"/>
          </p:cNvSpPr>
          <p:nvPr/>
        </p:nvSpPr>
        <p:spPr bwMode="auto">
          <a:xfrm>
            <a:off x="3975830" y="5742007"/>
            <a:ext cx="800880" cy="276999"/>
          </a:xfrm>
          <a:prstGeom prst="rect">
            <a:avLst/>
          </a:prstGeom>
          <a:noFill/>
          <a:ln w="9525">
            <a:noFill/>
            <a:miter lim="800000"/>
            <a:headEnd/>
            <a:tailEnd/>
          </a:ln>
        </p:spPr>
        <p:txBody>
          <a:bodyPr wrap="square">
            <a:spAutoFit/>
          </a:bodyPr>
          <a:lstStyle/>
          <a:p>
            <a:pPr>
              <a:spcBef>
                <a:spcPct val="50000"/>
              </a:spcBef>
            </a:pPr>
            <a:r>
              <a:rPr lang="en-US" sz="1200" b="1" dirty="0"/>
              <a:t>18%</a:t>
            </a:r>
          </a:p>
        </p:txBody>
      </p:sp>
      <p:sp>
        <p:nvSpPr>
          <p:cNvPr id="24" name="Text Box 34">
            <a:extLst>
              <a:ext uri="{FF2B5EF4-FFF2-40B4-BE49-F238E27FC236}">
                <a16:creationId xmlns:a16="http://schemas.microsoft.com/office/drawing/2014/main" id="{2174329C-2D25-B34B-B0B5-BA677CB883DA}"/>
              </a:ext>
            </a:extLst>
          </p:cNvPr>
          <p:cNvSpPr txBox="1">
            <a:spLocks noChangeArrowheads="1"/>
          </p:cNvSpPr>
          <p:nvPr/>
        </p:nvSpPr>
        <p:spPr bwMode="auto">
          <a:xfrm>
            <a:off x="10605798" y="5742006"/>
            <a:ext cx="452110" cy="276999"/>
          </a:xfrm>
          <a:prstGeom prst="rect">
            <a:avLst/>
          </a:prstGeom>
          <a:noFill/>
          <a:ln w="9525">
            <a:noFill/>
            <a:miter lim="800000"/>
            <a:headEnd/>
            <a:tailEnd/>
          </a:ln>
        </p:spPr>
        <p:txBody>
          <a:bodyPr wrap="square">
            <a:spAutoFit/>
          </a:bodyPr>
          <a:lstStyle/>
          <a:p>
            <a:pPr>
              <a:spcBef>
                <a:spcPct val="50000"/>
              </a:spcBef>
            </a:pPr>
            <a:r>
              <a:rPr lang="en-US" sz="1200" b="1" dirty="0"/>
              <a:t>8%</a:t>
            </a:r>
          </a:p>
        </p:txBody>
      </p:sp>
    </p:spTree>
    <p:extLst>
      <p:ext uri="{BB962C8B-B14F-4D97-AF65-F5344CB8AC3E}">
        <p14:creationId xmlns:p14="http://schemas.microsoft.com/office/powerpoint/2010/main" val="31605352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BE77913C-AB3B-44D8-91C3-3A64F4829C55}"/>
              </a:ext>
            </a:extLst>
          </p:cNvPr>
          <p:cNvSpPr>
            <a:spLocks noGrp="1"/>
          </p:cNvSpPr>
          <p:nvPr>
            <p:ph idx="1"/>
          </p:nvPr>
        </p:nvSpPr>
        <p:spPr>
          <a:xfrm>
            <a:off x="468314" y="1524000"/>
            <a:ext cx="11269371" cy="4024867"/>
          </a:xfrm>
        </p:spPr>
        <p:txBody>
          <a:bodyPr/>
          <a:lstStyle/>
          <a:p>
            <a:r>
              <a:rPr lang="en-US" sz="2400" b="1" dirty="0"/>
              <a:t>Pandemic’s continued impact on long-term care settings and people with disabilities</a:t>
            </a:r>
          </a:p>
          <a:p>
            <a:pPr lvl="1"/>
            <a:r>
              <a:rPr lang="en-US" sz="2400" dirty="0"/>
              <a:t>Continued vaccine access for folks in institutional and community-based settings</a:t>
            </a:r>
          </a:p>
          <a:p>
            <a:pPr lvl="1"/>
            <a:r>
              <a:rPr lang="en-US" sz="2400" dirty="0"/>
              <a:t>Long-term structural changes to protect such settings and populations against impacts of future infectious disease outbreaks</a:t>
            </a:r>
          </a:p>
          <a:p>
            <a:r>
              <a:rPr lang="en-US" sz="2400" b="1" dirty="0"/>
              <a:t>Policies to increase funding for Medicaid HCBS</a:t>
            </a:r>
          </a:p>
          <a:p>
            <a:pPr lvl="1"/>
            <a:r>
              <a:rPr lang="en-US" sz="2400" dirty="0"/>
              <a:t>American Rescue Plan FMAP bump</a:t>
            </a:r>
          </a:p>
          <a:p>
            <a:pPr lvl="1"/>
            <a:r>
              <a:rPr lang="en-US" sz="2400" dirty="0"/>
              <a:t>Better Care Better Jobs Act</a:t>
            </a:r>
          </a:p>
          <a:p>
            <a:endParaRPr lang="en-US" dirty="0"/>
          </a:p>
          <a:p>
            <a:pPr lvl="1"/>
            <a:endParaRPr lang="en-US" dirty="0"/>
          </a:p>
        </p:txBody>
      </p:sp>
      <p:sp>
        <p:nvSpPr>
          <p:cNvPr id="3" name="Text Placeholder 2">
            <a:extLst>
              <a:ext uri="{FF2B5EF4-FFF2-40B4-BE49-F238E27FC236}">
                <a16:creationId xmlns:a16="http://schemas.microsoft.com/office/drawing/2014/main" id="{756676FD-2ADB-4CD6-8980-8E9A60C06558}"/>
              </a:ext>
            </a:extLst>
          </p:cNvPr>
          <p:cNvSpPr>
            <a:spLocks noGrp="1"/>
          </p:cNvSpPr>
          <p:nvPr>
            <p:ph type="body" sz="quarter" idx="10"/>
          </p:nvPr>
        </p:nvSpPr>
        <p:spPr/>
        <p:txBody>
          <a:bodyPr/>
          <a:lstStyle/>
          <a:p>
            <a:endParaRPr lang="en-US"/>
          </a:p>
        </p:txBody>
      </p:sp>
      <p:sp>
        <p:nvSpPr>
          <p:cNvPr id="4" name="Title 3">
            <a:extLst>
              <a:ext uri="{FF2B5EF4-FFF2-40B4-BE49-F238E27FC236}">
                <a16:creationId xmlns:a16="http://schemas.microsoft.com/office/drawing/2014/main" id="{F98624F2-40FA-4D8C-9D71-C3E1B5D83741}"/>
              </a:ext>
            </a:extLst>
          </p:cNvPr>
          <p:cNvSpPr>
            <a:spLocks noGrp="1"/>
          </p:cNvSpPr>
          <p:nvPr>
            <p:ph type="title"/>
          </p:nvPr>
        </p:nvSpPr>
        <p:spPr/>
        <p:txBody>
          <a:bodyPr/>
          <a:lstStyle/>
          <a:p>
            <a:r>
              <a:rPr lang="en-US" dirty="0"/>
              <a:t>Looking Ahead</a:t>
            </a:r>
          </a:p>
        </p:txBody>
      </p:sp>
    </p:spTree>
    <p:extLst>
      <p:ext uri="{BB962C8B-B14F-4D97-AF65-F5344CB8AC3E}">
        <p14:creationId xmlns:p14="http://schemas.microsoft.com/office/powerpoint/2010/main" val="6703813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206" y="892"/>
            <a:ext cx="5035096" cy="6907953"/>
          </a:xfrm>
          <a:prstGeom prst="rect">
            <a:avLst/>
          </a:prstGeom>
          <a:solidFill>
            <a:schemeClr val="bg1">
              <a:lumMod val="8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399"/>
          </a:p>
        </p:txBody>
      </p:sp>
      <p:pic>
        <p:nvPicPr>
          <p:cNvPr id="4" name="Picture 3">
            <a:extLst>
              <a:ext uri="{C183D7F6-B498-43B3-948B-1728B52AA6E4}">
                <adec:decorative xmlns:adec="http://schemas.microsoft.com/office/drawing/2017/decorative" val="1"/>
              </a:ext>
            </a:extLst>
          </p:cNvPr>
          <p:cNvPicPr>
            <a:picLocks noChangeAspect="1"/>
          </p:cNvPicPr>
          <p:nvPr/>
        </p:nvPicPr>
        <p:blipFill rotWithShape="1">
          <a:blip r:embed="rId3">
            <a:extLst>
              <a:ext uri="{28A0092B-C50C-407E-A947-70E740481C1C}">
                <a14:useLocalDpi xmlns:a14="http://schemas.microsoft.com/office/drawing/2010/main" val="0"/>
              </a:ext>
            </a:extLst>
          </a:blip>
          <a:srcRect t="-405" b="-474"/>
          <a:stretch/>
        </p:blipFill>
        <p:spPr>
          <a:xfrm>
            <a:off x="922626" y="-31611"/>
            <a:ext cx="6201078" cy="6940457"/>
          </a:xfrm>
          <a:prstGeom prst="rect">
            <a:avLst/>
          </a:prstGeom>
        </p:spPr>
      </p:pic>
      <p:sp>
        <p:nvSpPr>
          <p:cNvPr id="5" name="TextBox 4"/>
          <p:cNvSpPr txBox="1"/>
          <p:nvPr/>
        </p:nvSpPr>
        <p:spPr>
          <a:xfrm>
            <a:off x="7996345" y="4843179"/>
            <a:ext cx="2893741" cy="748795"/>
          </a:xfrm>
          <a:prstGeom prst="rect">
            <a:avLst/>
          </a:prstGeom>
          <a:noFill/>
        </p:spPr>
        <p:txBody>
          <a:bodyPr wrap="none" rtlCol="0">
            <a:spAutoFit/>
          </a:bodyPr>
          <a:lstStyle/>
          <a:p>
            <a:r>
              <a:rPr lang="en-US" sz="4266" dirty="0">
                <a:solidFill>
                  <a:schemeClr val="bg1">
                    <a:lumMod val="50000"/>
                  </a:schemeClr>
                </a:solidFill>
                <a:latin typeface="Arial"/>
                <a:cs typeface="Arial"/>
              </a:rPr>
              <a:t>Thank you.</a:t>
            </a:r>
          </a:p>
        </p:txBody>
      </p:sp>
      <p:sp>
        <p:nvSpPr>
          <p:cNvPr id="3" name="Rectangle 2"/>
          <p:cNvSpPr/>
          <p:nvPr/>
        </p:nvSpPr>
        <p:spPr>
          <a:xfrm>
            <a:off x="10233061" y="5907640"/>
            <a:ext cx="1037690" cy="780836"/>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22878737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D6BA472-CEA2-4F1D-BE2A-A800FA8E728D}"/>
              </a:ext>
            </a:extLst>
          </p:cNvPr>
          <p:cNvSpPr>
            <a:spLocks noGrp="1"/>
          </p:cNvSpPr>
          <p:nvPr>
            <p:ph idx="1"/>
          </p:nvPr>
        </p:nvSpPr>
        <p:spPr>
          <a:xfrm>
            <a:off x="463841" y="1466850"/>
            <a:ext cx="11269371" cy="4024867"/>
          </a:xfrm>
        </p:spPr>
        <p:txBody>
          <a:bodyPr/>
          <a:lstStyle/>
          <a:p>
            <a:r>
              <a:rPr lang="en-US" sz="2400" dirty="0"/>
              <a:t>COVID-19’s Impact on Nonelderly Adults with Disabilities</a:t>
            </a:r>
          </a:p>
          <a:p>
            <a:pPr marL="160020" indent="0">
              <a:buNone/>
            </a:pPr>
            <a:endParaRPr lang="en-US" sz="1200" dirty="0"/>
          </a:p>
          <a:p>
            <a:r>
              <a:rPr lang="en-US" sz="2400" dirty="0"/>
              <a:t>New CMS Vaccine Reporting/Education Rules</a:t>
            </a:r>
          </a:p>
          <a:p>
            <a:pPr marL="160020" indent="0">
              <a:buNone/>
            </a:pPr>
            <a:endParaRPr lang="en-US" sz="1200" dirty="0"/>
          </a:p>
          <a:p>
            <a:r>
              <a:rPr lang="en-US" sz="2400" dirty="0"/>
              <a:t>The Intersection of Medicaid and </a:t>
            </a:r>
            <a:r>
              <a:rPr lang="en-US" sz="2400" i="1" dirty="0"/>
              <a:t>Olmstead</a:t>
            </a:r>
          </a:p>
          <a:p>
            <a:pPr marL="160020" indent="0">
              <a:buNone/>
            </a:pPr>
            <a:endParaRPr lang="en-US" sz="1200" i="1" dirty="0"/>
          </a:p>
          <a:p>
            <a:r>
              <a:rPr lang="en-US" sz="2400" dirty="0"/>
              <a:t>Medicaid’s Role In Reducing Institutional Bias</a:t>
            </a:r>
          </a:p>
          <a:p>
            <a:pPr marL="160020" indent="0">
              <a:buNone/>
            </a:pPr>
            <a:endParaRPr lang="en-US" sz="1200" dirty="0"/>
          </a:p>
          <a:p>
            <a:r>
              <a:rPr lang="en-US" sz="2400" dirty="0"/>
              <a:t>Medicaid Waiver Waiting Lists and Other Utilization Limits</a:t>
            </a:r>
          </a:p>
          <a:p>
            <a:endParaRPr lang="en-US" sz="1200" dirty="0"/>
          </a:p>
          <a:p>
            <a:r>
              <a:rPr lang="en-US" sz="2400" dirty="0"/>
              <a:t>Looking Ahead</a:t>
            </a:r>
          </a:p>
          <a:p>
            <a:endParaRPr lang="en-US" dirty="0"/>
          </a:p>
          <a:p>
            <a:endParaRPr lang="en-US" dirty="0"/>
          </a:p>
        </p:txBody>
      </p:sp>
      <p:sp>
        <p:nvSpPr>
          <p:cNvPr id="3" name="Text Placeholder 2">
            <a:extLst>
              <a:ext uri="{FF2B5EF4-FFF2-40B4-BE49-F238E27FC236}">
                <a16:creationId xmlns:a16="http://schemas.microsoft.com/office/drawing/2014/main" id="{6DC0BAD6-BDD9-4FB0-B974-29119A3CEEAF}"/>
              </a:ext>
            </a:extLst>
          </p:cNvPr>
          <p:cNvSpPr>
            <a:spLocks noGrp="1"/>
          </p:cNvSpPr>
          <p:nvPr>
            <p:ph type="body" sz="quarter" idx="10"/>
          </p:nvPr>
        </p:nvSpPr>
        <p:spPr/>
        <p:txBody>
          <a:bodyPr/>
          <a:lstStyle/>
          <a:p>
            <a:endParaRPr lang="en-US"/>
          </a:p>
        </p:txBody>
      </p:sp>
      <p:sp>
        <p:nvSpPr>
          <p:cNvPr id="4" name="Title 3">
            <a:extLst>
              <a:ext uri="{FF2B5EF4-FFF2-40B4-BE49-F238E27FC236}">
                <a16:creationId xmlns:a16="http://schemas.microsoft.com/office/drawing/2014/main" id="{15FF4A16-0A0D-49D1-869B-5CDE6DFCF58E}"/>
              </a:ext>
            </a:extLst>
          </p:cNvPr>
          <p:cNvSpPr>
            <a:spLocks noGrp="1"/>
          </p:cNvSpPr>
          <p:nvPr>
            <p:ph type="title"/>
          </p:nvPr>
        </p:nvSpPr>
        <p:spPr/>
        <p:txBody>
          <a:bodyPr/>
          <a:lstStyle/>
          <a:p>
            <a:r>
              <a:rPr lang="en-US" dirty="0"/>
              <a:t>Presentation Overview</a:t>
            </a:r>
          </a:p>
        </p:txBody>
      </p:sp>
    </p:spTree>
    <p:extLst>
      <p:ext uri="{BB962C8B-B14F-4D97-AF65-F5344CB8AC3E}">
        <p14:creationId xmlns:p14="http://schemas.microsoft.com/office/powerpoint/2010/main" val="17901570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A314F81-09F9-4993-9F37-4C8AE074C6B4}"/>
              </a:ext>
            </a:extLst>
          </p:cNvPr>
          <p:cNvSpPr/>
          <p:nvPr/>
        </p:nvSpPr>
        <p:spPr>
          <a:xfrm>
            <a:off x="7494486" y="1737832"/>
            <a:ext cx="4599777" cy="3968515"/>
          </a:xfrm>
          <a:prstGeom prst="rect">
            <a:avLst/>
          </a:prstGeom>
          <a:solidFill>
            <a:schemeClr val="bg1">
              <a:lumMod val="9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Text Placeholder 8"/>
          <p:cNvSpPr>
            <a:spLocks noGrp="1"/>
          </p:cNvSpPr>
          <p:nvPr>
            <p:ph type="body" sz="quarter" idx="10"/>
          </p:nvPr>
        </p:nvSpPr>
        <p:spPr>
          <a:xfrm>
            <a:off x="18082" y="5840577"/>
            <a:ext cx="11079677" cy="951740"/>
          </a:xfrm>
        </p:spPr>
        <p:txBody>
          <a:bodyPr/>
          <a:lstStyle/>
          <a:p>
            <a:r>
              <a:rPr lang="en-US" dirty="0"/>
              <a:t>NOTES: Data was collected on 2/11/2021. Data includes both resident and staff cases and deaths. HCBS= home and community-based services. *Not all states report all settings within each category type. HCBS settings may include group homes, personal care homes, adult day/foster care, and other home and community-based settings. HCBS settings exclude assisted living facilities. Institutional settings may include ICFs, mental health facilities, substance use treatment centers, psychiatric hospitals, and other institutional settings. Institutional settings exclude nursing homes. See Appendix Table 1 for more details.</a:t>
            </a:r>
          </a:p>
          <a:p>
            <a:r>
              <a:rPr lang="en-US" dirty="0"/>
              <a:t>SOURCE: KFF review of state-reported data on cases and deaths in settings serving people with disabilities.</a:t>
            </a:r>
          </a:p>
        </p:txBody>
      </p:sp>
      <p:sp>
        <p:nvSpPr>
          <p:cNvPr id="7" name="Title 6"/>
          <p:cNvSpPr>
            <a:spLocks noGrp="1"/>
          </p:cNvSpPr>
          <p:nvPr>
            <p:ph type="title"/>
          </p:nvPr>
        </p:nvSpPr>
        <p:spPr/>
        <p:txBody>
          <a:bodyPr/>
          <a:lstStyle/>
          <a:p>
            <a:pPr>
              <a:spcBef>
                <a:spcPts val="0"/>
              </a:spcBef>
              <a:defRPr/>
            </a:pPr>
            <a:r>
              <a:rPr lang="en-US" sz="2800" dirty="0"/>
              <a:t>COVID-19 Cases and Deaths In LTSS Settings that Primarily Serve Nonelderly Adults With Disabilities</a:t>
            </a:r>
          </a:p>
        </p:txBody>
      </p:sp>
      <p:grpSp>
        <p:nvGrpSpPr>
          <p:cNvPr id="146" name="Group 145" descr="This is a map of the United States (50 states plus the District of Columbia) where each state is color-coded based on how they report COVID-19 cases and deaths data for LTSS settings that primarily serve nonelderly adults with disabilities. This map shows that 8 states report such data for HCBS settings only, 8 states report such data for institutional settings only, 14 states report such data for both HCBS and institutional settings, and 20 states report no such data for settings serving nonelderly adults with disabilities.">
            <a:extLst>
              <a:ext uri="{C183D7F6-B498-43B3-948B-1728B52AA6E4}">
                <adec:decorative xmlns:adec="http://schemas.microsoft.com/office/drawing/2017/decorative" val="0"/>
              </a:ext>
            </a:extLst>
          </p:cNvPr>
          <p:cNvGrpSpPr/>
          <p:nvPr/>
        </p:nvGrpSpPr>
        <p:grpSpPr>
          <a:xfrm>
            <a:off x="60526" y="1743702"/>
            <a:ext cx="7472230" cy="3717870"/>
            <a:chOff x="-5153" y="1117979"/>
            <a:chExt cx="8498768" cy="4025937"/>
          </a:xfrm>
        </p:grpSpPr>
        <p:grpSp>
          <p:nvGrpSpPr>
            <p:cNvPr id="147" name="Group 146"/>
            <p:cNvGrpSpPr/>
            <p:nvPr/>
          </p:nvGrpSpPr>
          <p:grpSpPr>
            <a:xfrm>
              <a:off x="-5153" y="1117979"/>
              <a:ext cx="8498768" cy="4025937"/>
              <a:chOff x="-5153" y="1117979"/>
              <a:chExt cx="8498768" cy="4025937"/>
            </a:xfrm>
          </p:grpSpPr>
          <p:sp>
            <p:nvSpPr>
              <p:cNvPr id="157" name="Shape - Wyoming"/>
              <p:cNvSpPr>
                <a:spLocks noChangeAspect="1"/>
              </p:cNvSpPr>
              <p:nvPr/>
            </p:nvSpPr>
            <p:spPr bwMode="auto">
              <a:xfrm>
                <a:off x="2855916" y="2002271"/>
                <a:ext cx="896366" cy="729943"/>
              </a:xfrm>
              <a:custGeom>
                <a:avLst/>
                <a:gdLst>
                  <a:gd name="T0" fmla="*/ 2147483647 w 567"/>
                  <a:gd name="T1" fmla="*/ 0 h 463"/>
                  <a:gd name="T2" fmla="*/ 2147483647 w 567"/>
                  <a:gd name="T3" fmla="*/ 2147483647 h 463"/>
                  <a:gd name="T4" fmla="*/ 0 w 567"/>
                  <a:gd name="T5" fmla="*/ 2147483647 h 463"/>
                  <a:gd name="T6" fmla="*/ 2147483647 w 567"/>
                  <a:gd name="T7" fmla="*/ 2147483647 h 463"/>
                  <a:gd name="T8" fmla="*/ 2147483647 w 567"/>
                  <a:gd name="T9" fmla="*/ 2147483647 h 463"/>
                  <a:gd name="T10" fmla="*/ 2147483647 w 567"/>
                  <a:gd name="T11" fmla="*/ 2147483647 h 463"/>
                  <a:gd name="T12" fmla="*/ 2147483647 w 567"/>
                  <a:gd name="T13" fmla="*/ 0 h 463"/>
                  <a:gd name="T14" fmla="*/ 0 60000 65536"/>
                  <a:gd name="T15" fmla="*/ 0 60000 65536"/>
                  <a:gd name="T16" fmla="*/ 0 60000 65536"/>
                  <a:gd name="T17" fmla="*/ 0 60000 65536"/>
                  <a:gd name="T18" fmla="*/ 0 60000 65536"/>
                  <a:gd name="T19" fmla="*/ 0 60000 65536"/>
                  <a:gd name="T20" fmla="*/ 0 60000 65536"/>
                  <a:gd name="T21" fmla="*/ 0 w 567"/>
                  <a:gd name="T22" fmla="*/ 0 h 463"/>
                  <a:gd name="T23" fmla="*/ 567 w 567"/>
                  <a:gd name="T24" fmla="*/ 463 h 46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67" h="463">
                    <a:moveTo>
                      <a:pt x="55" y="0"/>
                    </a:moveTo>
                    <a:lnTo>
                      <a:pt x="35" y="172"/>
                    </a:lnTo>
                    <a:lnTo>
                      <a:pt x="0" y="420"/>
                    </a:lnTo>
                    <a:lnTo>
                      <a:pt x="164" y="433"/>
                    </a:lnTo>
                    <a:lnTo>
                      <a:pt x="547" y="463"/>
                    </a:lnTo>
                    <a:lnTo>
                      <a:pt x="567" y="47"/>
                    </a:lnTo>
                    <a:lnTo>
                      <a:pt x="55" y="0"/>
                    </a:lnTo>
                    <a:close/>
                  </a:path>
                </a:pathLst>
              </a:custGeom>
              <a:solidFill>
                <a:srgbClr val="CCCCCC"/>
              </a:solidFill>
              <a:ln w="19050">
                <a:solidFill>
                  <a:schemeClr val="tx1"/>
                </a:solidFill>
                <a:prstDash val="solid"/>
                <a:round/>
                <a:headEnd/>
                <a:tailEnd/>
              </a:ln>
            </p:spPr>
            <p:txBody>
              <a:bodyPr wrap="none"/>
              <a:lstStyle/>
              <a:p>
                <a:pPr defTabSz="456789">
                  <a:defRPr/>
                </a:pPr>
                <a:endParaRPr lang="en-US" sz="1500" b="1">
                  <a:solidFill>
                    <a:srgbClr val="000000"/>
                  </a:solidFill>
                  <a:latin typeface="Arial" panose="020B0604020202020204"/>
                </a:endParaRPr>
              </a:p>
            </p:txBody>
          </p:sp>
          <p:sp>
            <p:nvSpPr>
              <p:cNvPr id="158" name="Shape - Wisconsin"/>
              <p:cNvSpPr>
                <a:spLocks noChangeAspect="1"/>
              </p:cNvSpPr>
              <p:nvPr/>
            </p:nvSpPr>
            <p:spPr bwMode="auto">
              <a:xfrm>
                <a:off x="5042094" y="1687141"/>
                <a:ext cx="653633" cy="762099"/>
              </a:xfrm>
              <a:custGeom>
                <a:avLst/>
                <a:gdLst>
                  <a:gd name="T0" fmla="*/ 30 w 415"/>
                  <a:gd name="T1" fmla="*/ 33 h 484"/>
                  <a:gd name="T2" fmla="*/ 61 w 415"/>
                  <a:gd name="T3" fmla="*/ 28 h 484"/>
                  <a:gd name="T4" fmla="*/ 90 w 415"/>
                  <a:gd name="T5" fmla="*/ 28 h 484"/>
                  <a:gd name="T6" fmla="*/ 107 w 415"/>
                  <a:gd name="T7" fmla="*/ 0 h 484"/>
                  <a:gd name="T8" fmla="*/ 121 w 415"/>
                  <a:gd name="T9" fmla="*/ 36 h 484"/>
                  <a:gd name="T10" fmla="*/ 166 w 415"/>
                  <a:gd name="T11" fmla="*/ 36 h 484"/>
                  <a:gd name="T12" fmla="*/ 189 w 415"/>
                  <a:gd name="T13" fmla="*/ 68 h 484"/>
                  <a:gd name="T14" fmla="*/ 236 w 415"/>
                  <a:gd name="T15" fmla="*/ 59 h 484"/>
                  <a:gd name="T16" fmla="*/ 267 w 415"/>
                  <a:gd name="T17" fmla="*/ 80 h 484"/>
                  <a:gd name="T18" fmla="*/ 325 w 415"/>
                  <a:gd name="T19" fmla="*/ 95 h 484"/>
                  <a:gd name="T20" fmla="*/ 336 w 415"/>
                  <a:gd name="T21" fmla="*/ 121 h 484"/>
                  <a:gd name="T22" fmla="*/ 365 w 415"/>
                  <a:gd name="T23" fmla="*/ 122 h 484"/>
                  <a:gd name="T24" fmla="*/ 356 w 415"/>
                  <a:gd name="T25" fmla="*/ 147 h 484"/>
                  <a:gd name="T26" fmla="*/ 367 w 415"/>
                  <a:gd name="T27" fmla="*/ 176 h 484"/>
                  <a:gd name="T28" fmla="*/ 347 w 415"/>
                  <a:gd name="T29" fmla="*/ 211 h 484"/>
                  <a:gd name="T30" fmla="*/ 361 w 415"/>
                  <a:gd name="T31" fmla="*/ 219 h 484"/>
                  <a:gd name="T32" fmla="*/ 394 w 415"/>
                  <a:gd name="T33" fmla="*/ 180 h 484"/>
                  <a:gd name="T34" fmla="*/ 392 w 415"/>
                  <a:gd name="T35" fmla="*/ 167 h 484"/>
                  <a:gd name="T36" fmla="*/ 406 w 415"/>
                  <a:gd name="T37" fmla="*/ 161 h 484"/>
                  <a:gd name="T38" fmla="*/ 415 w 415"/>
                  <a:gd name="T39" fmla="*/ 180 h 484"/>
                  <a:gd name="T40" fmla="*/ 389 w 415"/>
                  <a:gd name="T41" fmla="*/ 207 h 484"/>
                  <a:gd name="T42" fmla="*/ 379 w 415"/>
                  <a:gd name="T43" fmla="*/ 268 h 484"/>
                  <a:gd name="T44" fmla="*/ 379 w 415"/>
                  <a:gd name="T45" fmla="*/ 371 h 484"/>
                  <a:gd name="T46" fmla="*/ 394 w 415"/>
                  <a:gd name="T47" fmla="*/ 389 h 484"/>
                  <a:gd name="T48" fmla="*/ 388 w 415"/>
                  <a:gd name="T49" fmla="*/ 453 h 484"/>
                  <a:gd name="T50" fmla="*/ 191 w 415"/>
                  <a:gd name="T51" fmla="*/ 484 h 484"/>
                  <a:gd name="T52" fmla="*/ 142 w 415"/>
                  <a:gd name="T53" fmla="*/ 454 h 484"/>
                  <a:gd name="T54" fmla="*/ 152 w 415"/>
                  <a:gd name="T55" fmla="*/ 416 h 484"/>
                  <a:gd name="T56" fmla="*/ 128 w 415"/>
                  <a:gd name="T57" fmla="*/ 374 h 484"/>
                  <a:gd name="T58" fmla="*/ 107 w 415"/>
                  <a:gd name="T59" fmla="*/ 322 h 484"/>
                  <a:gd name="T60" fmla="*/ 52 w 415"/>
                  <a:gd name="T61" fmla="*/ 270 h 484"/>
                  <a:gd name="T62" fmla="*/ 18 w 415"/>
                  <a:gd name="T63" fmla="*/ 270 h 484"/>
                  <a:gd name="T64" fmla="*/ 18 w 415"/>
                  <a:gd name="T65" fmla="*/ 198 h 484"/>
                  <a:gd name="T66" fmla="*/ 0 w 415"/>
                  <a:gd name="T67" fmla="*/ 171 h 484"/>
                  <a:gd name="T68" fmla="*/ 39 w 415"/>
                  <a:gd name="T69" fmla="*/ 130 h 484"/>
                  <a:gd name="T70" fmla="*/ 30 w 415"/>
                  <a:gd name="T71" fmla="*/ 33 h 484"/>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415"/>
                  <a:gd name="T109" fmla="*/ 0 h 484"/>
                  <a:gd name="T110" fmla="*/ 415 w 415"/>
                  <a:gd name="T111" fmla="*/ 484 h 484"/>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415" h="484">
                    <a:moveTo>
                      <a:pt x="30" y="33"/>
                    </a:moveTo>
                    <a:lnTo>
                      <a:pt x="61" y="28"/>
                    </a:lnTo>
                    <a:lnTo>
                      <a:pt x="90" y="28"/>
                    </a:lnTo>
                    <a:lnTo>
                      <a:pt x="107" y="0"/>
                    </a:lnTo>
                    <a:lnTo>
                      <a:pt x="121" y="36"/>
                    </a:lnTo>
                    <a:lnTo>
                      <a:pt x="166" y="36"/>
                    </a:lnTo>
                    <a:lnTo>
                      <a:pt x="189" y="68"/>
                    </a:lnTo>
                    <a:lnTo>
                      <a:pt x="236" y="59"/>
                    </a:lnTo>
                    <a:lnTo>
                      <a:pt x="267" y="80"/>
                    </a:lnTo>
                    <a:lnTo>
                      <a:pt x="325" y="95"/>
                    </a:lnTo>
                    <a:lnTo>
                      <a:pt x="336" y="121"/>
                    </a:lnTo>
                    <a:lnTo>
                      <a:pt x="365" y="122"/>
                    </a:lnTo>
                    <a:lnTo>
                      <a:pt x="356" y="147"/>
                    </a:lnTo>
                    <a:lnTo>
                      <a:pt x="367" y="176"/>
                    </a:lnTo>
                    <a:lnTo>
                      <a:pt x="347" y="211"/>
                    </a:lnTo>
                    <a:lnTo>
                      <a:pt x="361" y="219"/>
                    </a:lnTo>
                    <a:lnTo>
                      <a:pt x="394" y="180"/>
                    </a:lnTo>
                    <a:lnTo>
                      <a:pt x="392" y="167"/>
                    </a:lnTo>
                    <a:lnTo>
                      <a:pt x="406" y="161"/>
                    </a:lnTo>
                    <a:lnTo>
                      <a:pt x="415" y="180"/>
                    </a:lnTo>
                    <a:lnTo>
                      <a:pt x="389" y="207"/>
                    </a:lnTo>
                    <a:lnTo>
                      <a:pt x="379" y="268"/>
                    </a:lnTo>
                    <a:lnTo>
                      <a:pt x="379" y="371"/>
                    </a:lnTo>
                    <a:lnTo>
                      <a:pt x="394" y="389"/>
                    </a:lnTo>
                    <a:lnTo>
                      <a:pt x="388" y="453"/>
                    </a:lnTo>
                    <a:lnTo>
                      <a:pt x="191" y="484"/>
                    </a:lnTo>
                    <a:lnTo>
                      <a:pt x="142" y="454"/>
                    </a:lnTo>
                    <a:lnTo>
                      <a:pt x="152" y="416"/>
                    </a:lnTo>
                    <a:lnTo>
                      <a:pt x="128" y="374"/>
                    </a:lnTo>
                    <a:lnTo>
                      <a:pt x="107" y="322"/>
                    </a:lnTo>
                    <a:lnTo>
                      <a:pt x="52" y="270"/>
                    </a:lnTo>
                    <a:lnTo>
                      <a:pt x="18" y="270"/>
                    </a:lnTo>
                    <a:lnTo>
                      <a:pt x="18" y="198"/>
                    </a:lnTo>
                    <a:lnTo>
                      <a:pt x="0" y="171"/>
                    </a:lnTo>
                    <a:lnTo>
                      <a:pt x="39" y="130"/>
                    </a:lnTo>
                    <a:lnTo>
                      <a:pt x="30" y="33"/>
                    </a:lnTo>
                    <a:close/>
                  </a:path>
                </a:pathLst>
              </a:custGeom>
              <a:solidFill>
                <a:schemeClr val="accent3"/>
              </a:solidFill>
              <a:ln w="19050">
                <a:solidFill>
                  <a:schemeClr val="tx1"/>
                </a:solidFill>
                <a:prstDash val="solid"/>
                <a:round/>
                <a:headEnd/>
                <a:tailEnd/>
              </a:ln>
            </p:spPr>
            <p:txBody>
              <a:bodyPr wrap="none"/>
              <a:lstStyle/>
              <a:p>
                <a:pPr defTabSz="456789">
                  <a:defRPr/>
                </a:pPr>
                <a:endParaRPr lang="en-US" sz="1500" b="1">
                  <a:solidFill>
                    <a:srgbClr val="000000"/>
                  </a:solidFill>
                  <a:latin typeface="Arial" panose="020B0604020202020204"/>
                </a:endParaRPr>
              </a:p>
            </p:txBody>
          </p:sp>
          <p:sp>
            <p:nvSpPr>
              <p:cNvPr id="159" name="Shape - West Virginia"/>
              <p:cNvSpPr>
                <a:spLocks noChangeAspect="1"/>
              </p:cNvSpPr>
              <p:nvPr/>
            </p:nvSpPr>
            <p:spPr bwMode="auto">
              <a:xfrm>
                <a:off x="6411233" y="2550531"/>
                <a:ext cx="550511" cy="573986"/>
              </a:xfrm>
              <a:custGeom>
                <a:avLst/>
                <a:gdLst>
                  <a:gd name="T0" fmla="*/ 2147483647 w 349"/>
                  <a:gd name="T1" fmla="*/ 2147483647 h 365"/>
                  <a:gd name="T2" fmla="*/ 2147483647 w 349"/>
                  <a:gd name="T3" fmla="*/ 2147483647 h 365"/>
                  <a:gd name="T4" fmla="*/ 0 w 349"/>
                  <a:gd name="T5" fmla="*/ 2147483647 h 365"/>
                  <a:gd name="T6" fmla="*/ 2147483647 w 349"/>
                  <a:gd name="T7" fmla="*/ 2147483647 h 365"/>
                  <a:gd name="T8" fmla="*/ 2147483647 w 349"/>
                  <a:gd name="T9" fmla="*/ 2147483647 h 365"/>
                  <a:gd name="T10" fmla="*/ 2147483647 w 349"/>
                  <a:gd name="T11" fmla="*/ 2147483647 h 365"/>
                  <a:gd name="T12" fmla="*/ 2147483647 w 349"/>
                  <a:gd name="T13" fmla="*/ 2147483647 h 365"/>
                  <a:gd name="T14" fmla="*/ 2147483647 w 349"/>
                  <a:gd name="T15" fmla="*/ 2147483647 h 365"/>
                  <a:gd name="T16" fmla="*/ 2147483647 w 349"/>
                  <a:gd name="T17" fmla="*/ 2147483647 h 365"/>
                  <a:gd name="T18" fmla="*/ 2147483647 w 349"/>
                  <a:gd name="T19" fmla="*/ 2147483647 h 365"/>
                  <a:gd name="T20" fmla="*/ 2147483647 w 349"/>
                  <a:gd name="T21" fmla="*/ 2147483647 h 365"/>
                  <a:gd name="T22" fmla="*/ 2147483647 w 349"/>
                  <a:gd name="T23" fmla="*/ 2147483647 h 365"/>
                  <a:gd name="T24" fmla="*/ 2147483647 w 349"/>
                  <a:gd name="T25" fmla="*/ 2147483647 h 365"/>
                  <a:gd name="T26" fmla="*/ 2147483647 w 349"/>
                  <a:gd name="T27" fmla="*/ 2147483647 h 365"/>
                  <a:gd name="T28" fmla="*/ 2147483647 w 349"/>
                  <a:gd name="T29" fmla="*/ 2147483647 h 365"/>
                  <a:gd name="T30" fmla="*/ 2147483647 w 349"/>
                  <a:gd name="T31" fmla="*/ 2147483647 h 365"/>
                  <a:gd name="T32" fmla="*/ 2147483647 w 349"/>
                  <a:gd name="T33" fmla="*/ 0 h 365"/>
                  <a:gd name="T34" fmla="*/ 2147483647 w 349"/>
                  <a:gd name="T35" fmla="*/ 2147483647 h 365"/>
                  <a:gd name="T36" fmla="*/ 2147483647 w 349"/>
                  <a:gd name="T37" fmla="*/ 2147483647 h 365"/>
                  <a:gd name="T38" fmla="*/ 2147483647 w 349"/>
                  <a:gd name="T39" fmla="*/ 2147483647 h 365"/>
                  <a:gd name="T40" fmla="*/ 2147483647 w 349"/>
                  <a:gd name="T41" fmla="*/ 2147483647 h 365"/>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349"/>
                  <a:gd name="T64" fmla="*/ 0 h 365"/>
                  <a:gd name="T65" fmla="*/ 349 w 349"/>
                  <a:gd name="T66" fmla="*/ 365 h 365"/>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349" h="365">
                    <a:moveTo>
                      <a:pt x="35" y="191"/>
                    </a:moveTo>
                    <a:lnTo>
                      <a:pt x="9" y="184"/>
                    </a:lnTo>
                    <a:lnTo>
                      <a:pt x="0" y="242"/>
                    </a:lnTo>
                    <a:lnTo>
                      <a:pt x="9" y="303"/>
                    </a:lnTo>
                    <a:lnTo>
                      <a:pt x="59" y="344"/>
                    </a:lnTo>
                    <a:lnTo>
                      <a:pt x="71" y="365"/>
                    </a:lnTo>
                    <a:lnTo>
                      <a:pt x="135" y="344"/>
                    </a:lnTo>
                    <a:lnTo>
                      <a:pt x="211" y="295"/>
                    </a:lnTo>
                    <a:lnTo>
                      <a:pt x="234" y="188"/>
                    </a:lnTo>
                    <a:lnTo>
                      <a:pt x="283" y="160"/>
                    </a:lnTo>
                    <a:lnTo>
                      <a:pt x="310" y="94"/>
                    </a:lnTo>
                    <a:lnTo>
                      <a:pt x="349" y="76"/>
                    </a:lnTo>
                    <a:lnTo>
                      <a:pt x="298" y="67"/>
                    </a:lnTo>
                    <a:lnTo>
                      <a:pt x="210" y="115"/>
                    </a:lnTo>
                    <a:lnTo>
                      <a:pt x="196" y="69"/>
                    </a:lnTo>
                    <a:lnTo>
                      <a:pt x="120" y="73"/>
                    </a:lnTo>
                    <a:lnTo>
                      <a:pt x="103" y="0"/>
                    </a:lnTo>
                    <a:lnTo>
                      <a:pt x="83" y="20"/>
                    </a:lnTo>
                    <a:lnTo>
                      <a:pt x="89" y="124"/>
                    </a:lnTo>
                    <a:lnTo>
                      <a:pt x="55" y="133"/>
                    </a:lnTo>
                    <a:lnTo>
                      <a:pt x="35" y="191"/>
                    </a:lnTo>
                    <a:close/>
                  </a:path>
                </a:pathLst>
              </a:custGeom>
              <a:solidFill>
                <a:srgbClr val="CCCCCC"/>
              </a:solidFill>
              <a:ln w="19050">
                <a:solidFill>
                  <a:schemeClr val="tx1"/>
                </a:solidFill>
                <a:prstDash val="solid"/>
                <a:round/>
                <a:headEnd/>
                <a:tailEnd/>
              </a:ln>
            </p:spPr>
            <p:txBody>
              <a:bodyPr wrap="none"/>
              <a:lstStyle/>
              <a:p>
                <a:pPr defTabSz="456789">
                  <a:defRPr/>
                </a:pPr>
                <a:endParaRPr lang="en-US" sz="1500" b="1">
                  <a:solidFill>
                    <a:srgbClr val="000000"/>
                  </a:solidFill>
                  <a:latin typeface="Arial" panose="020B0604020202020204"/>
                </a:endParaRPr>
              </a:p>
            </p:txBody>
          </p:sp>
          <p:sp>
            <p:nvSpPr>
              <p:cNvPr id="160" name="Shape - Washington"/>
              <p:cNvSpPr>
                <a:spLocks noChangeAspect="1"/>
              </p:cNvSpPr>
              <p:nvPr/>
            </p:nvSpPr>
            <p:spPr bwMode="auto">
              <a:xfrm>
                <a:off x="1532788" y="1140488"/>
                <a:ext cx="834492" cy="610965"/>
              </a:xfrm>
              <a:custGeom>
                <a:avLst/>
                <a:gdLst>
                  <a:gd name="T0" fmla="*/ 2147483647 w 530"/>
                  <a:gd name="T1" fmla="*/ 0 h 389"/>
                  <a:gd name="T2" fmla="*/ 2147483647 w 530"/>
                  <a:gd name="T3" fmla="*/ 2147483647 h 389"/>
                  <a:gd name="T4" fmla="*/ 2147483647 w 530"/>
                  <a:gd name="T5" fmla="*/ 2147483647 h 389"/>
                  <a:gd name="T6" fmla="*/ 2147483647 w 530"/>
                  <a:gd name="T7" fmla="*/ 2147483647 h 389"/>
                  <a:gd name="T8" fmla="*/ 2147483647 w 530"/>
                  <a:gd name="T9" fmla="*/ 2147483647 h 389"/>
                  <a:gd name="T10" fmla="*/ 2147483647 w 530"/>
                  <a:gd name="T11" fmla="*/ 2147483647 h 389"/>
                  <a:gd name="T12" fmla="*/ 2147483647 w 530"/>
                  <a:gd name="T13" fmla="*/ 2147483647 h 389"/>
                  <a:gd name="T14" fmla="*/ 2147483647 w 530"/>
                  <a:gd name="T15" fmla="*/ 2147483647 h 389"/>
                  <a:gd name="T16" fmla="*/ 2147483647 w 530"/>
                  <a:gd name="T17" fmla="*/ 2147483647 h 389"/>
                  <a:gd name="T18" fmla="*/ 2147483647 w 530"/>
                  <a:gd name="T19" fmla="*/ 2147483647 h 389"/>
                  <a:gd name="T20" fmla="*/ 2147483647 w 530"/>
                  <a:gd name="T21" fmla="*/ 2147483647 h 389"/>
                  <a:gd name="T22" fmla="*/ 2147483647 w 530"/>
                  <a:gd name="T23" fmla="*/ 2147483647 h 389"/>
                  <a:gd name="T24" fmla="*/ 2147483647 w 530"/>
                  <a:gd name="T25" fmla="*/ 2147483647 h 389"/>
                  <a:gd name="T26" fmla="*/ 2147483647 w 530"/>
                  <a:gd name="T27" fmla="*/ 2147483647 h 389"/>
                  <a:gd name="T28" fmla="*/ 2147483647 w 530"/>
                  <a:gd name="T29" fmla="*/ 2147483647 h 389"/>
                  <a:gd name="T30" fmla="*/ 2147483647 w 530"/>
                  <a:gd name="T31" fmla="*/ 2147483647 h 389"/>
                  <a:gd name="T32" fmla="*/ 2147483647 w 530"/>
                  <a:gd name="T33" fmla="*/ 2147483647 h 389"/>
                  <a:gd name="T34" fmla="*/ 2147483647 w 530"/>
                  <a:gd name="T35" fmla="*/ 2147483647 h 389"/>
                  <a:gd name="T36" fmla="*/ 2147483647 w 530"/>
                  <a:gd name="T37" fmla="*/ 2147483647 h 389"/>
                  <a:gd name="T38" fmla="*/ 2147483647 w 530"/>
                  <a:gd name="T39" fmla="*/ 2147483647 h 389"/>
                  <a:gd name="T40" fmla="*/ 0 w 530"/>
                  <a:gd name="T41" fmla="*/ 2147483647 h 389"/>
                  <a:gd name="T42" fmla="*/ 2147483647 w 530"/>
                  <a:gd name="T43" fmla="*/ 2147483647 h 389"/>
                  <a:gd name="T44" fmla="*/ 2147483647 w 530"/>
                  <a:gd name="T45" fmla="*/ 2147483647 h 389"/>
                  <a:gd name="T46" fmla="*/ 2147483647 w 530"/>
                  <a:gd name="T47" fmla="*/ 2147483647 h 389"/>
                  <a:gd name="T48" fmla="*/ 2147483647 w 530"/>
                  <a:gd name="T49" fmla="*/ 2147483647 h 389"/>
                  <a:gd name="T50" fmla="*/ 2147483647 w 530"/>
                  <a:gd name="T51" fmla="*/ 2147483647 h 389"/>
                  <a:gd name="T52" fmla="*/ 2147483647 w 530"/>
                  <a:gd name="T53" fmla="*/ 2147483647 h 389"/>
                  <a:gd name="T54" fmla="*/ 2147483647 w 530"/>
                  <a:gd name="T55" fmla="*/ 2147483647 h 389"/>
                  <a:gd name="T56" fmla="*/ 2147483647 w 530"/>
                  <a:gd name="T57" fmla="*/ 2147483647 h 389"/>
                  <a:gd name="T58" fmla="*/ 2147483647 w 530"/>
                  <a:gd name="T59" fmla="*/ 2147483647 h 389"/>
                  <a:gd name="T60" fmla="*/ 2147483647 w 530"/>
                  <a:gd name="T61" fmla="*/ 2147483647 h 389"/>
                  <a:gd name="T62" fmla="*/ 2147483647 w 530"/>
                  <a:gd name="T63" fmla="*/ 2147483647 h 389"/>
                  <a:gd name="T64" fmla="*/ 2147483647 w 530"/>
                  <a:gd name="T65" fmla="*/ 2147483647 h 389"/>
                  <a:gd name="T66" fmla="*/ 2147483647 w 530"/>
                  <a:gd name="T67" fmla="*/ 2147483647 h 389"/>
                  <a:gd name="T68" fmla="*/ 2147483647 w 530"/>
                  <a:gd name="T69" fmla="*/ 2147483647 h 389"/>
                  <a:gd name="T70" fmla="*/ 2147483647 w 530"/>
                  <a:gd name="T71" fmla="*/ 2147483647 h 389"/>
                  <a:gd name="T72" fmla="*/ 2147483647 w 530"/>
                  <a:gd name="T73" fmla="*/ 2147483647 h 389"/>
                  <a:gd name="T74" fmla="*/ 2147483647 w 530"/>
                  <a:gd name="T75" fmla="*/ 0 h 389"/>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530"/>
                  <a:gd name="T115" fmla="*/ 0 h 389"/>
                  <a:gd name="T116" fmla="*/ 530 w 530"/>
                  <a:gd name="T117" fmla="*/ 389 h 389"/>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530" h="389">
                    <a:moveTo>
                      <a:pt x="134" y="0"/>
                    </a:moveTo>
                    <a:lnTo>
                      <a:pt x="243" y="30"/>
                    </a:lnTo>
                    <a:lnTo>
                      <a:pt x="326" y="49"/>
                    </a:lnTo>
                    <a:lnTo>
                      <a:pt x="366" y="58"/>
                    </a:lnTo>
                    <a:lnTo>
                      <a:pt x="408" y="64"/>
                    </a:lnTo>
                    <a:lnTo>
                      <a:pt x="463" y="74"/>
                    </a:lnTo>
                    <a:lnTo>
                      <a:pt x="530" y="86"/>
                    </a:lnTo>
                    <a:lnTo>
                      <a:pt x="487" y="389"/>
                    </a:lnTo>
                    <a:lnTo>
                      <a:pt x="281" y="345"/>
                    </a:lnTo>
                    <a:lnTo>
                      <a:pt x="253" y="365"/>
                    </a:lnTo>
                    <a:lnTo>
                      <a:pt x="216" y="335"/>
                    </a:lnTo>
                    <a:lnTo>
                      <a:pt x="183" y="365"/>
                    </a:lnTo>
                    <a:lnTo>
                      <a:pt x="153" y="339"/>
                    </a:lnTo>
                    <a:lnTo>
                      <a:pt x="68" y="335"/>
                    </a:lnTo>
                    <a:lnTo>
                      <a:pt x="80" y="286"/>
                    </a:lnTo>
                    <a:lnTo>
                      <a:pt x="19" y="281"/>
                    </a:lnTo>
                    <a:lnTo>
                      <a:pt x="13" y="253"/>
                    </a:lnTo>
                    <a:lnTo>
                      <a:pt x="25" y="223"/>
                    </a:lnTo>
                    <a:lnTo>
                      <a:pt x="10" y="196"/>
                    </a:lnTo>
                    <a:lnTo>
                      <a:pt x="11" y="120"/>
                    </a:lnTo>
                    <a:lnTo>
                      <a:pt x="0" y="62"/>
                    </a:lnTo>
                    <a:lnTo>
                      <a:pt x="7" y="40"/>
                    </a:lnTo>
                    <a:lnTo>
                      <a:pt x="34" y="49"/>
                    </a:lnTo>
                    <a:lnTo>
                      <a:pt x="62" y="83"/>
                    </a:lnTo>
                    <a:lnTo>
                      <a:pt x="114" y="91"/>
                    </a:lnTo>
                    <a:lnTo>
                      <a:pt x="128" y="119"/>
                    </a:lnTo>
                    <a:lnTo>
                      <a:pt x="102" y="119"/>
                    </a:lnTo>
                    <a:lnTo>
                      <a:pt x="99" y="143"/>
                    </a:lnTo>
                    <a:lnTo>
                      <a:pt x="114" y="146"/>
                    </a:lnTo>
                    <a:lnTo>
                      <a:pt x="120" y="170"/>
                    </a:lnTo>
                    <a:lnTo>
                      <a:pt x="89" y="187"/>
                    </a:lnTo>
                    <a:lnTo>
                      <a:pt x="89" y="204"/>
                    </a:lnTo>
                    <a:lnTo>
                      <a:pt x="125" y="204"/>
                    </a:lnTo>
                    <a:lnTo>
                      <a:pt x="134" y="162"/>
                    </a:lnTo>
                    <a:lnTo>
                      <a:pt x="161" y="137"/>
                    </a:lnTo>
                    <a:lnTo>
                      <a:pt x="128" y="71"/>
                    </a:lnTo>
                    <a:lnTo>
                      <a:pt x="149" y="50"/>
                    </a:lnTo>
                    <a:lnTo>
                      <a:pt x="134" y="0"/>
                    </a:lnTo>
                    <a:close/>
                  </a:path>
                </a:pathLst>
              </a:custGeom>
              <a:solidFill>
                <a:schemeClr val="tx2"/>
              </a:solidFill>
              <a:ln w="19050">
                <a:solidFill>
                  <a:schemeClr val="tx1"/>
                </a:solidFill>
                <a:prstDash val="solid"/>
                <a:round/>
                <a:headEnd/>
                <a:tailEnd/>
              </a:ln>
            </p:spPr>
            <p:txBody>
              <a:bodyPr wrap="none"/>
              <a:lstStyle/>
              <a:p>
                <a:pPr defTabSz="456789">
                  <a:defRPr/>
                </a:pPr>
                <a:endParaRPr lang="en-US" sz="1500" b="1">
                  <a:solidFill>
                    <a:srgbClr val="000000"/>
                  </a:solidFill>
                  <a:latin typeface="Arial" panose="020B0604020202020204"/>
                </a:endParaRPr>
              </a:p>
            </p:txBody>
          </p:sp>
          <p:grpSp>
            <p:nvGrpSpPr>
              <p:cNvPr id="161" name="Shape - Virginia"/>
              <p:cNvGrpSpPr>
                <a:grpSpLocks/>
              </p:cNvGrpSpPr>
              <p:nvPr/>
            </p:nvGrpSpPr>
            <p:grpSpPr bwMode="auto">
              <a:xfrm>
                <a:off x="6343011" y="2671112"/>
                <a:ext cx="1009006" cy="604533"/>
                <a:chOff x="3911" y="1540"/>
                <a:chExt cx="636" cy="376"/>
              </a:xfrm>
              <a:solidFill>
                <a:srgbClr val="0072C0"/>
              </a:solidFill>
            </p:grpSpPr>
            <p:sp>
              <p:nvSpPr>
                <p:cNvPr id="272" name="Freeform 65"/>
                <p:cNvSpPr>
                  <a:spLocks noChangeAspect="1"/>
                </p:cNvSpPr>
                <p:nvPr/>
              </p:nvSpPr>
              <p:spPr bwMode="auto">
                <a:xfrm>
                  <a:off x="3911" y="1540"/>
                  <a:ext cx="613" cy="376"/>
                </a:xfrm>
                <a:custGeom>
                  <a:avLst/>
                  <a:gdLst>
                    <a:gd name="T0" fmla="*/ 102 w 616"/>
                    <a:gd name="T1" fmla="*/ 253 h 383"/>
                    <a:gd name="T2" fmla="*/ 84 w 616"/>
                    <a:gd name="T3" fmla="*/ 290 h 383"/>
                    <a:gd name="T4" fmla="*/ 59 w 616"/>
                    <a:gd name="T5" fmla="*/ 300 h 383"/>
                    <a:gd name="T6" fmla="*/ 57 w 616"/>
                    <a:gd name="T7" fmla="*/ 325 h 383"/>
                    <a:gd name="T8" fmla="*/ 3 w 616"/>
                    <a:gd name="T9" fmla="*/ 343 h 383"/>
                    <a:gd name="T10" fmla="*/ 0 w 616"/>
                    <a:gd name="T11" fmla="*/ 362 h 383"/>
                    <a:gd name="T12" fmla="*/ 144 w 616"/>
                    <a:gd name="T13" fmla="*/ 339 h 383"/>
                    <a:gd name="T14" fmla="*/ 406 w 616"/>
                    <a:gd name="T15" fmla="*/ 287 h 383"/>
                    <a:gd name="T16" fmla="*/ 607 w 616"/>
                    <a:gd name="T17" fmla="*/ 240 h 383"/>
                    <a:gd name="T18" fmla="*/ 607 w 616"/>
                    <a:gd name="T19" fmla="*/ 203 h 383"/>
                    <a:gd name="T20" fmla="*/ 585 w 616"/>
                    <a:gd name="T21" fmla="*/ 191 h 383"/>
                    <a:gd name="T22" fmla="*/ 567 w 616"/>
                    <a:gd name="T23" fmla="*/ 210 h 383"/>
                    <a:gd name="T24" fmla="*/ 556 w 616"/>
                    <a:gd name="T25" fmla="*/ 161 h 383"/>
                    <a:gd name="T26" fmla="*/ 567 w 616"/>
                    <a:gd name="T27" fmla="*/ 118 h 383"/>
                    <a:gd name="T28" fmla="*/ 494 w 616"/>
                    <a:gd name="T29" fmla="*/ 84 h 383"/>
                    <a:gd name="T30" fmla="*/ 442 w 616"/>
                    <a:gd name="T31" fmla="*/ 93 h 383"/>
                    <a:gd name="T32" fmla="*/ 440 w 616"/>
                    <a:gd name="T33" fmla="*/ 27 h 383"/>
                    <a:gd name="T34" fmla="*/ 387 w 616"/>
                    <a:gd name="T35" fmla="*/ 0 h 383"/>
                    <a:gd name="T36" fmla="*/ 346 w 616"/>
                    <a:gd name="T37" fmla="*/ 17 h 383"/>
                    <a:gd name="T38" fmla="*/ 319 w 616"/>
                    <a:gd name="T39" fmla="*/ 80 h 383"/>
                    <a:gd name="T40" fmla="*/ 275 w 616"/>
                    <a:gd name="T41" fmla="*/ 105 h 383"/>
                    <a:gd name="T42" fmla="*/ 255 w 616"/>
                    <a:gd name="T43" fmla="*/ 204 h 383"/>
                    <a:gd name="T44" fmla="*/ 178 w 616"/>
                    <a:gd name="T45" fmla="*/ 253 h 383"/>
                    <a:gd name="T46" fmla="*/ 115 w 616"/>
                    <a:gd name="T47" fmla="*/ 274 h 383"/>
                    <a:gd name="T48" fmla="*/ 102 w 616"/>
                    <a:gd name="T49" fmla="*/ 253 h 383"/>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616"/>
                    <a:gd name="T76" fmla="*/ 0 h 383"/>
                    <a:gd name="T77" fmla="*/ 616 w 616"/>
                    <a:gd name="T78" fmla="*/ 383 h 383"/>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616" h="383">
                      <a:moveTo>
                        <a:pt x="102" y="268"/>
                      </a:moveTo>
                      <a:lnTo>
                        <a:pt x="84" y="307"/>
                      </a:lnTo>
                      <a:lnTo>
                        <a:pt x="59" y="318"/>
                      </a:lnTo>
                      <a:lnTo>
                        <a:pt x="57" y="343"/>
                      </a:lnTo>
                      <a:lnTo>
                        <a:pt x="3" y="362"/>
                      </a:lnTo>
                      <a:lnTo>
                        <a:pt x="0" y="383"/>
                      </a:lnTo>
                      <a:lnTo>
                        <a:pt x="147" y="358"/>
                      </a:lnTo>
                      <a:lnTo>
                        <a:pt x="412" y="303"/>
                      </a:lnTo>
                      <a:lnTo>
                        <a:pt x="616" y="254"/>
                      </a:lnTo>
                      <a:lnTo>
                        <a:pt x="616" y="215"/>
                      </a:lnTo>
                      <a:lnTo>
                        <a:pt x="594" y="203"/>
                      </a:lnTo>
                      <a:lnTo>
                        <a:pt x="576" y="222"/>
                      </a:lnTo>
                      <a:lnTo>
                        <a:pt x="565" y="170"/>
                      </a:lnTo>
                      <a:lnTo>
                        <a:pt x="576" y="124"/>
                      </a:lnTo>
                      <a:lnTo>
                        <a:pt x="500" y="90"/>
                      </a:lnTo>
                      <a:lnTo>
                        <a:pt x="448" y="99"/>
                      </a:lnTo>
                      <a:lnTo>
                        <a:pt x="446" y="27"/>
                      </a:lnTo>
                      <a:lnTo>
                        <a:pt x="393" y="0"/>
                      </a:lnTo>
                      <a:lnTo>
                        <a:pt x="352" y="17"/>
                      </a:lnTo>
                      <a:lnTo>
                        <a:pt x="325" y="84"/>
                      </a:lnTo>
                      <a:lnTo>
                        <a:pt x="278" y="111"/>
                      </a:lnTo>
                      <a:lnTo>
                        <a:pt x="258" y="216"/>
                      </a:lnTo>
                      <a:lnTo>
                        <a:pt x="181" y="268"/>
                      </a:lnTo>
                      <a:lnTo>
                        <a:pt x="118" y="289"/>
                      </a:lnTo>
                      <a:lnTo>
                        <a:pt x="102" y="268"/>
                      </a:lnTo>
                      <a:close/>
                    </a:path>
                  </a:pathLst>
                </a:custGeom>
                <a:solidFill>
                  <a:schemeClr val="tx2"/>
                </a:solidFill>
                <a:ln w="19050">
                  <a:solidFill>
                    <a:schemeClr val="tx1"/>
                  </a:solidFill>
                  <a:prstDash val="solid"/>
                  <a:round/>
                  <a:headEnd/>
                  <a:tailEnd/>
                </a:ln>
              </p:spPr>
              <p:txBody>
                <a:bodyPr wrap="none"/>
                <a:lstStyle/>
                <a:p>
                  <a:pPr defTabSz="456789">
                    <a:defRPr/>
                  </a:pPr>
                  <a:endParaRPr lang="en-US" sz="1500" b="1">
                    <a:solidFill>
                      <a:srgbClr val="000000"/>
                    </a:solidFill>
                    <a:latin typeface="Arial" panose="020B0604020202020204"/>
                  </a:endParaRPr>
                </a:p>
              </p:txBody>
            </p:sp>
            <p:sp>
              <p:nvSpPr>
                <p:cNvPr id="273" name="Freeform 66"/>
                <p:cNvSpPr>
                  <a:spLocks noChangeAspect="1"/>
                </p:cNvSpPr>
                <p:nvPr/>
              </p:nvSpPr>
              <p:spPr bwMode="auto">
                <a:xfrm>
                  <a:off x="4506" y="1634"/>
                  <a:ext cx="41" cy="69"/>
                </a:xfrm>
                <a:custGeom>
                  <a:avLst/>
                  <a:gdLst>
                    <a:gd name="T0" fmla="*/ 0 w 42"/>
                    <a:gd name="T1" fmla="*/ 6 h 71"/>
                    <a:gd name="T2" fmla="*/ 39 w 42"/>
                    <a:gd name="T3" fmla="*/ 0 h 71"/>
                    <a:gd name="T4" fmla="*/ 18 w 42"/>
                    <a:gd name="T5" fmla="*/ 65 h 71"/>
                    <a:gd name="T6" fmla="*/ 2 w 42"/>
                    <a:gd name="T7" fmla="*/ 64 h 71"/>
                    <a:gd name="T8" fmla="*/ 0 w 42"/>
                    <a:gd name="T9" fmla="*/ 6 h 71"/>
                    <a:gd name="T10" fmla="*/ 0 60000 65536"/>
                    <a:gd name="T11" fmla="*/ 0 60000 65536"/>
                    <a:gd name="T12" fmla="*/ 0 60000 65536"/>
                    <a:gd name="T13" fmla="*/ 0 60000 65536"/>
                    <a:gd name="T14" fmla="*/ 0 60000 65536"/>
                    <a:gd name="T15" fmla="*/ 0 w 42"/>
                    <a:gd name="T16" fmla="*/ 0 h 71"/>
                    <a:gd name="T17" fmla="*/ 42 w 42"/>
                    <a:gd name="T18" fmla="*/ 71 h 71"/>
                  </a:gdLst>
                  <a:ahLst/>
                  <a:cxnLst>
                    <a:cxn ang="T10">
                      <a:pos x="T0" y="T1"/>
                    </a:cxn>
                    <a:cxn ang="T11">
                      <a:pos x="T2" y="T3"/>
                    </a:cxn>
                    <a:cxn ang="T12">
                      <a:pos x="T4" y="T5"/>
                    </a:cxn>
                    <a:cxn ang="T13">
                      <a:pos x="T6" y="T7"/>
                    </a:cxn>
                    <a:cxn ang="T14">
                      <a:pos x="T8" y="T9"/>
                    </a:cxn>
                  </a:cxnLst>
                  <a:rect l="T15" t="T16" r="T17" b="T18"/>
                  <a:pathLst>
                    <a:path w="42" h="71">
                      <a:moveTo>
                        <a:pt x="0" y="6"/>
                      </a:moveTo>
                      <a:lnTo>
                        <a:pt x="42" y="0"/>
                      </a:lnTo>
                      <a:lnTo>
                        <a:pt x="18" y="71"/>
                      </a:lnTo>
                      <a:lnTo>
                        <a:pt x="2" y="70"/>
                      </a:lnTo>
                      <a:lnTo>
                        <a:pt x="0" y="6"/>
                      </a:lnTo>
                      <a:close/>
                    </a:path>
                  </a:pathLst>
                </a:custGeom>
                <a:solidFill>
                  <a:schemeClr val="accent5"/>
                </a:solidFill>
                <a:ln w="19050">
                  <a:solidFill>
                    <a:schemeClr val="tx1"/>
                  </a:solidFill>
                  <a:prstDash val="solid"/>
                  <a:round/>
                  <a:headEnd/>
                  <a:tailEnd/>
                </a:ln>
              </p:spPr>
              <p:txBody>
                <a:bodyPr wrap="none"/>
                <a:lstStyle/>
                <a:p>
                  <a:pPr defTabSz="456789">
                    <a:defRPr/>
                  </a:pPr>
                  <a:endParaRPr lang="en-US" sz="1500" b="1">
                    <a:solidFill>
                      <a:srgbClr val="000000"/>
                    </a:solidFill>
                    <a:latin typeface="Arial" panose="020B0604020202020204"/>
                  </a:endParaRPr>
                </a:p>
              </p:txBody>
            </p:sp>
          </p:grpSp>
          <p:sp>
            <p:nvSpPr>
              <p:cNvPr id="162" name="Shape - Vermont"/>
              <p:cNvSpPr>
                <a:spLocks noChangeAspect="1"/>
              </p:cNvSpPr>
              <p:nvPr/>
            </p:nvSpPr>
            <p:spPr bwMode="auto">
              <a:xfrm>
                <a:off x="7237792" y="1592280"/>
                <a:ext cx="220522" cy="406775"/>
              </a:xfrm>
              <a:custGeom>
                <a:avLst/>
                <a:gdLst>
                  <a:gd name="T0" fmla="*/ 0 w 139"/>
                  <a:gd name="T1" fmla="*/ 2147483647 h 257"/>
                  <a:gd name="T2" fmla="*/ 2147483647 w 139"/>
                  <a:gd name="T3" fmla="*/ 0 h 257"/>
                  <a:gd name="T4" fmla="*/ 2147483647 w 139"/>
                  <a:gd name="T5" fmla="*/ 2147483647 h 257"/>
                  <a:gd name="T6" fmla="*/ 2147483647 w 139"/>
                  <a:gd name="T7" fmla="*/ 2147483647 h 257"/>
                  <a:gd name="T8" fmla="*/ 2147483647 w 139"/>
                  <a:gd name="T9" fmla="*/ 2147483647 h 257"/>
                  <a:gd name="T10" fmla="*/ 2147483647 w 139"/>
                  <a:gd name="T11" fmla="*/ 2147483647 h 257"/>
                  <a:gd name="T12" fmla="*/ 2147483647 w 139"/>
                  <a:gd name="T13" fmla="*/ 2147483647 h 257"/>
                  <a:gd name="T14" fmla="*/ 2147483647 w 139"/>
                  <a:gd name="T15" fmla="*/ 2147483647 h 257"/>
                  <a:gd name="T16" fmla="*/ 2147483647 w 139"/>
                  <a:gd name="T17" fmla="*/ 2147483647 h 257"/>
                  <a:gd name="T18" fmla="*/ 0 w 139"/>
                  <a:gd name="T19" fmla="*/ 2147483647 h 25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39"/>
                  <a:gd name="T31" fmla="*/ 0 h 257"/>
                  <a:gd name="T32" fmla="*/ 139 w 139"/>
                  <a:gd name="T33" fmla="*/ 257 h 257"/>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39" h="257">
                    <a:moveTo>
                      <a:pt x="0" y="27"/>
                    </a:moveTo>
                    <a:lnTo>
                      <a:pt x="102" y="0"/>
                    </a:lnTo>
                    <a:lnTo>
                      <a:pt x="139" y="70"/>
                    </a:lnTo>
                    <a:lnTo>
                      <a:pt x="120" y="88"/>
                    </a:lnTo>
                    <a:lnTo>
                      <a:pt x="127" y="243"/>
                    </a:lnTo>
                    <a:lnTo>
                      <a:pt x="69" y="257"/>
                    </a:lnTo>
                    <a:lnTo>
                      <a:pt x="41" y="193"/>
                    </a:lnTo>
                    <a:lnTo>
                      <a:pt x="39" y="117"/>
                    </a:lnTo>
                    <a:lnTo>
                      <a:pt x="14" y="94"/>
                    </a:lnTo>
                    <a:lnTo>
                      <a:pt x="0" y="27"/>
                    </a:lnTo>
                    <a:close/>
                  </a:path>
                </a:pathLst>
              </a:custGeom>
              <a:solidFill>
                <a:srgbClr val="CCCCCC"/>
              </a:solidFill>
              <a:ln w="19050">
                <a:solidFill>
                  <a:schemeClr val="tx1"/>
                </a:solidFill>
                <a:prstDash val="solid"/>
                <a:round/>
                <a:headEnd/>
                <a:tailEnd/>
              </a:ln>
            </p:spPr>
            <p:txBody>
              <a:bodyPr wrap="none"/>
              <a:lstStyle/>
              <a:p>
                <a:pPr defTabSz="456789">
                  <a:defRPr/>
                </a:pPr>
                <a:endParaRPr lang="en-US" sz="1500" b="1">
                  <a:solidFill>
                    <a:srgbClr val="000000"/>
                  </a:solidFill>
                  <a:latin typeface="Arial" panose="020B0604020202020204"/>
                </a:endParaRPr>
              </a:p>
            </p:txBody>
          </p:sp>
          <p:sp>
            <p:nvSpPr>
              <p:cNvPr id="163" name="Shape - Utah"/>
              <p:cNvSpPr>
                <a:spLocks noChangeAspect="1"/>
              </p:cNvSpPr>
              <p:nvPr/>
            </p:nvSpPr>
            <p:spPr bwMode="auto">
              <a:xfrm>
                <a:off x="2419634" y="2441200"/>
                <a:ext cx="693294" cy="897154"/>
              </a:xfrm>
              <a:custGeom>
                <a:avLst/>
                <a:gdLst>
                  <a:gd name="T0" fmla="*/ 2147483647 w 441"/>
                  <a:gd name="T1" fmla="*/ 0 h 569"/>
                  <a:gd name="T2" fmla="*/ 2147483647 w 441"/>
                  <a:gd name="T3" fmla="*/ 2147483647 h 569"/>
                  <a:gd name="T4" fmla="*/ 2147483647 w 441"/>
                  <a:gd name="T5" fmla="*/ 2147483647 h 569"/>
                  <a:gd name="T6" fmla="*/ 2147483647 w 441"/>
                  <a:gd name="T7" fmla="*/ 2147483647 h 569"/>
                  <a:gd name="T8" fmla="*/ 2147483647 w 441"/>
                  <a:gd name="T9" fmla="*/ 2147483647 h 569"/>
                  <a:gd name="T10" fmla="*/ 0 w 441"/>
                  <a:gd name="T11" fmla="*/ 2147483647 h 569"/>
                  <a:gd name="T12" fmla="*/ 2147483647 w 441"/>
                  <a:gd name="T13" fmla="*/ 2147483647 h 569"/>
                  <a:gd name="T14" fmla="*/ 2147483647 w 441"/>
                  <a:gd name="T15" fmla="*/ 0 h 569"/>
                  <a:gd name="T16" fmla="*/ 0 60000 65536"/>
                  <a:gd name="T17" fmla="*/ 0 60000 65536"/>
                  <a:gd name="T18" fmla="*/ 0 60000 65536"/>
                  <a:gd name="T19" fmla="*/ 0 60000 65536"/>
                  <a:gd name="T20" fmla="*/ 0 60000 65536"/>
                  <a:gd name="T21" fmla="*/ 0 60000 65536"/>
                  <a:gd name="T22" fmla="*/ 0 60000 65536"/>
                  <a:gd name="T23" fmla="*/ 0 60000 65536"/>
                  <a:gd name="T24" fmla="*/ 0 w 441"/>
                  <a:gd name="T25" fmla="*/ 0 h 569"/>
                  <a:gd name="T26" fmla="*/ 441 w 441"/>
                  <a:gd name="T27" fmla="*/ 569 h 569"/>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41" h="569">
                    <a:moveTo>
                      <a:pt x="82" y="0"/>
                    </a:moveTo>
                    <a:lnTo>
                      <a:pt x="298" y="30"/>
                    </a:lnTo>
                    <a:lnTo>
                      <a:pt x="283" y="139"/>
                    </a:lnTo>
                    <a:lnTo>
                      <a:pt x="441" y="154"/>
                    </a:lnTo>
                    <a:lnTo>
                      <a:pt x="398" y="569"/>
                    </a:lnTo>
                    <a:lnTo>
                      <a:pt x="0" y="526"/>
                    </a:lnTo>
                    <a:lnTo>
                      <a:pt x="40" y="261"/>
                    </a:lnTo>
                    <a:lnTo>
                      <a:pt x="82" y="0"/>
                    </a:lnTo>
                    <a:close/>
                  </a:path>
                </a:pathLst>
              </a:custGeom>
              <a:solidFill>
                <a:schemeClr val="accent3"/>
              </a:solidFill>
              <a:ln w="19050">
                <a:solidFill>
                  <a:schemeClr val="tx1"/>
                </a:solidFill>
                <a:prstDash val="solid"/>
                <a:round/>
                <a:headEnd/>
                <a:tailEnd/>
              </a:ln>
            </p:spPr>
            <p:txBody>
              <a:bodyPr wrap="none"/>
              <a:lstStyle/>
              <a:p>
                <a:pPr defTabSz="456789">
                  <a:defRPr/>
                </a:pPr>
                <a:endParaRPr lang="en-US" sz="1500" b="1">
                  <a:solidFill>
                    <a:srgbClr val="000000"/>
                  </a:solidFill>
                  <a:latin typeface="Arial" panose="020B0604020202020204"/>
                </a:endParaRPr>
              </a:p>
            </p:txBody>
          </p:sp>
          <p:sp>
            <p:nvSpPr>
              <p:cNvPr id="164" name="Shape - Texas"/>
              <p:cNvSpPr>
                <a:spLocks noChangeAspect="1"/>
              </p:cNvSpPr>
              <p:nvPr/>
            </p:nvSpPr>
            <p:spPr bwMode="auto">
              <a:xfrm>
                <a:off x="3293786" y="3460546"/>
                <a:ext cx="1814940" cy="1683370"/>
              </a:xfrm>
              <a:custGeom>
                <a:avLst/>
                <a:gdLst>
                  <a:gd name="T0" fmla="*/ 2147483647 w 1152"/>
                  <a:gd name="T1" fmla="*/ 0 h 1067"/>
                  <a:gd name="T2" fmla="*/ 2147483647 w 1152"/>
                  <a:gd name="T3" fmla="*/ 2147483647 h 1067"/>
                  <a:gd name="T4" fmla="*/ 2147483647 w 1152"/>
                  <a:gd name="T5" fmla="*/ 2147483647 h 1067"/>
                  <a:gd name="T6" fmla="*/ 2147483647 w 1152"/>
                  <a:gd name="T7" fmla="*/ 2147483647 h 1067"/>
                  <a:gd name="T8" fmla="*/ 2147483647 w 1152"/>
                  <a:gd name="T9" fmla="*/ 2147483647 h 1067"/>
                  <a:gd name="T10" fmla="*/ 2147483647 w 1152"/>
                  <a:gd name="T11" fmla="*/ 2147483647 h 1067"/>
                  <a:gd name="T12" fmla="*/ 2147483647 w 1152"/>
                  <a:gd name="T13" fmla="*/ 2147483647 h 1067"/>
                  <a:gd name="T14" fmla="*/ 2147483647 w 1152"/>
                  <a:gd name="T15" fmla="*/ 2147483647 h 1067"/>
                  <a:gd name="T16" fmla="*/ 2147483647 w 1152"/>
                  <a:gd name="T17" fmla="*/ 2147483647 h 1067"/>
                  <a:gd name="T18" fmla="*/ 2147483647 w 1152"/>
                  <a:gd name="T19" fmla="*/ 2147483647 h 1067"/>
                  <a:gd name="T20" fmla="*/ 2147483647 w 1152"/>
                  <a:gd name="T21" fmla="*/ 2147483647 h 1067"/>
                  <a:gd name="T22" fmla="*/ 2147483647 w 1152"/>
                  <a:gd name="T23" fmla="*/ 2147483647 h 1067"/>
                  <a:gd name="T24" fmla="*/ 2147483647 w 1152"/>
                  <a:gd name="T25" fmla="*/ 2147483647 h 1067"/>
                  <a:gd name="T26" fmla="*/ 2147483647 w 1152"/>
                  <a:gd name="T27" fmla="*/ 2147483647 h 1067"/>
                  <a:gd name="T28" fmla="*/ 2147483647 w 1152"/>
                  <a:gd name="T29" fmla="*/ 2147483647 h 1067"/>
                  <a:gd name="T30" fmla="*/ 2147483647 w 1152"/>
                  <a:gd name="T31" fmla="*/ 2147483647 h 1067"/>
                  <a:gd name="T32" fmla="*/ 2147483647 w 1152"/>
                  <a:gd name="T33" fmla="*/ 2147483647 h 1067"/>
                  <a:gd name="T34" fmla="*/ 2147483647 w 1152"/>
                  <a:gd name="T35" fmla="*/ 2147483647 h 1067"/>
                  <a:gd name="T36" fmla="*/ 2147483647 w 1152"/>
                  <a:gd name="T37" fmla="*/ 2147483647 h 1067"/>
                  <a:gd name="T38" fmla="*/ 2147483647 w 1152"/>
                  <a:gd name="T39" fmla="*/ 2147483647 h 1067"/>
                  <a:gd name="T40" fmla="*/ 2147483647 w 1152"/>
                  <a:gd name="T41" fmla="*/ 2147483647 h 1067"/>
                  <a:gd name="T42" fmla="*/ 2147483647 w 1152"/>
                  <a:gd name="T43" fmla="*/ 2147483647 h 1067"/>
                  <a:gd name="T44" fmla="*/ 2147483647 w 1152"/>
                  <a:gd name="T45" fmla="*/ 2147483647 h 1067"/>
                  <a:gd name="T46" fmla="*/ 2147483647 w 1152"/>
                  <a:gd name="T47" fmla="*/ 2147483647 h 1067"/>
                  <a:gd name="T48" fmla="*/ 2147483647 w 1152"/>
                  <a:gd name="T49" fmla="*/ 2147483647 h 1067"/>
                  <a:gd name="T50" fmla="*/ 2147483647 w 1152"/>
                  <a:gd name="T51" fmla="*/ 2147483647 h 1067"/>
                  <a:gd name="T52" fmla="*/ 2147483647 w 1152"/>
                  <a:gd name="T53" fmla="*/ 2147483647 h 1067"/>
                  <a:gd name="T54" fmla="*/ 2147483647 w 1152"/>
                  <a:gd name="T55" fmla="*/ 2147483647 h 1067"/>
                  <a:gd name="T56" fmla="*/ 2147483647 w 1152"/>
                  <a:gd name="T57" fmla="*/ 2147483647 h 1067"/>
                  <a:gd name="T58" fmla="*/ 2147483647 w 1152"/>
                  <a:gd name="T59" fmla="*/ 2147483647 h 1067"/>
                  <a:gd name="T60" fmla="*/ 2147483647 w 1152"/>
                  <a:gd name="T61" fmla="*/ 2147483647 h 1067"/>
                  <a:gd name="T62" fmla="*/ 2147483647 w 1152"/>
                  <a:gd name="T63" fmla="*/ 2147483647 h 1067"/>
                  <a:gd name="T64" fmla="*/ 2147483647 w 1152"/>
                  <a:gd name="T65" fmla="*/ 2147483647 h 1067"/>
                  <a:gd name="T66" fmla="*/ 2147483647 w 1152"/>
                  <a:gd name="T67" fmla="*/ 2147483647 h 1067"/>
                  <a:gd name="T68" fmla="*/ 2147483647 w 1152"/>
                  <a:gd name="T69" fmla="*/ 2147483647 h 1067"/>
                  <a:gd name="T70" fmla="*/ 2147483647 w 1152"/>
                  <a:gd name="T71" fmla="*/ 2147483647 h 1067"/>
                  <a:gd name="T72" fmla="*/ 2147483647 w 1152"/>
                  <a:gd name="T73" fmla="*/ 2147483647 h 1067"/>
                  <a:gd name="T74" fmla="*/ 2147483647 w 1152"/>
                  <a:gd name="T75" fmla="*/ 2147483647 h 1067"/>
                  <a:gd name="T76" fmla="*/ 2147483647 w 1152"/>
                  <a:gd name="T77" fmla="*/ 2147483647 h 1067"/>
                  <a:gd name="T78" fmla="*/ 2147483647 w 1152"/>
                  <a:gd name="T79" fmla="*/ 2147483647 h 1067"/>
                  <a:gd name="T80" fmla="*/ 2147483647 w 1152"/>
                  <a:gd name="T81" fmla="*/ 2147483647 h 1067"/>
                  <a:gd name="T82" fmla="*/ 2147483647 w 1152"/>
                  <a:gd name="T83" fmla="*/ 2147483647 h 1067"/>
                  <a:gd name="T84" fmla="*/ 2147483647 w 1152"/>
                  <a:gd name="T85" fmla="*/ 2147483647 h 1067"/>
                  <a:gd name="T86" fmla="*/ 2147483647 w 1152"/>
                  <a:gd name="T87" fmla="*/ 2147483647 h 1067"/>
                  <a:gd name="T88" fmla="*/ 2147483647 w 1152"/>
                  <a:gd name="T89" fmla="*/ 2147483647 h 1067"/>
                  <a:gd name="T90" fmla="*/ 2147483647 w 1152"/>
                  <a:gd name="T91" fmla="*/ 2147483647 h 1067"/>
                  <a:gd name="T92" fmla="*/ 0 w 1152"/>
                  <a:gd name="T93" fmla="*/ 2147483647 h 1067"/>
                  <a:gd name="T94" fmla="*/ 0 w 1152"/>
                  <a:gd name="T95" fmla="*/ 2147483647 h 1067"/>
                  <a:gd name="T96" fmla="*/ 2147483647 w 1152"/>
                  <a:gd name="T97" fmla="*/ 2147483647 h 1067"/>
                  <a:gd name="T98" fmla="*/ 2147483647 w 1152"/>
                  <a:gd name="T99" fmla="*/ 2147483647 h 1067"/>
                  <a:gd name="T100" fmla="*/ 2147483647 w 1152"/>
                  <a:gd name="T101" fmla="*/ 0 h 1067"/>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1152"/>
                  <a:gd name="T154" fmla="*/ 0 h 1067"/>
                  <a:gd name="T155" fmla="*/ 1152 w 1152"/>
                  <a:gd name="T156" fmla="*/ 1067 h 1067"/>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1152" h="1067">
                    <a:moveTo>
                      <a:pt x="334" y="0"/>
                    </a:moveTo>
                    <a:lnTo>
                      <a:pt x="589" y="9"/>
                    </a:lnTo>
                    <a:lnTo>
                      <a:pt x="589" y="203"/>
                    </a:lnTo>
                    <a:lnTo>
                      <a:pt x="719" y="257"/>
                    </a:lnTo>
                    <a:lnTo>
                      <a:pt x="754" y="239"/>
                    </a:lnTo>
                    <a:lnTo>
                      <a:pt x="839" y="281"/>
                    </a:lnTo>
                    <a:lnTo>
                      <a:pt x="890" y="278"/>
                    </a:lnTo>
                    <a:lnTo>
                      <a:pt x="988" y="236"/>
                    </a:lnTo>
                    <a:lnTo>
                      <a:pt x="1045" y="276"/>
                    </a:lnTo>
                    <a:lnTo>
                      <a:pt x="1094" y="287"/>
                    </a:lnTo>
                    <a:lnTo>
                      <a:pt x="1094" y="444"/>
                    </a:lnTo>
                    <a:lnTo>
                      <a:pt x="1152" y="543"/>
                    </a:lnTo>
                    <a:lnTo>
                      <a:pt x="1139" y="677"/>
                    </a:lnTo>
                    <a:lnTo>
                      <a:pt x="1076" y="731"/>
                    </a:lnTo>
                    <a:lnTo>
                      <a:pt x="1063" y="681"/>
                    </a:lnTo>
                    <a:lnTo>
                      <a:pt x="1045" y="704"/>
                    </a:lnTo>
                    <a:lnTo>
                      <a:pt x="1058" y="735"/>
                    </a:lnTo>
                    <a:lnTo>
                      <a:pt x="947" y="815"/>
                    </a:lnTo>
                    <a:lnTo>
                      <a:pt x="920" y="820"/>
                    </a:lnTo>
                    <a:lnTo>
                      <a:pt x="862" y="860"/>
                    </a:lnTo>
                    <a:lnTo>
                      <a:pt x="862" y="883"/>
                    </a:lnTo>
                    <a:lnTo>
                      <a:pt x="844" y="887"/>
                    </a:lnTo>
                    <a:lnTo>
                      <a:pt x="857" y="914"/>
                    </a:lnTo>
                    <a:lnTo>
                      <a:pt x="826" y="954"/>
                    </a:lnTo>
                    <a:lnTo>
                      <a:pt x="844" y="1012"/>
                    </a:lnTo>
                    <a:lnTo>
                      <a:pt x="862" y="1032"/>
                    </a:lnTo>
                    <a:lnTo>
                      <a:pt x="857" y="1067"/>
                    </a:lnTo>
                    <a:lnTo>
                      <a:pt x="812" y="1067"/>
                    </a:lnTo>
                    <a:lnTo>
                      <a:pt x="772" y="1049"/>
                    </a:lnTo>
                    <a:lnTo>
                      <a:pt x="745" y="1054"/>
                    </a:lnTo>
                    <a:lnTo>
                      <a:pt x="656" y="1023"/>
                    </a:lnTo>
                    <a:lnTo>
                      <a:pt x="616" y="900"/>
                    </a:lnTo>
                    <a:lnTo>
                      <a:pt x="553" y="842"/>
                    </a:lnTo>
                    <a:lnTo>
                      <a:pt x="498" y="735"/>
                    </a:lnTo>
                    <a:lnTo>
                      <a:pt x="473" y="725"/>
                    </a:lnTo>
                    <a:lnTo>
                      <a:pt x="443" y="698"/>
                    </a:lnTo>
                    <a:lnTo>
                      <a:pt x="414" y="698"/>
                    </a:lnTo>
                    <a:lnTo>
                      <a:pt x="371" y="689"/>
                    </a:lnTo>
                    <a:lnTo>
                      <a:pt x="338" y="698"/>
                    </a:lnTo>
                    <a:lnTo>
                      <a:pt x="316" y="751"/>
                    </a:lnTo>
                    <a:lnTo>
                      <a:pt x="282" y="760"/>
                    </a:lnTo>
                    <a:lnTo>
                      <a:pt x="209" y="719"/>
                    </a:lnTo>
                    <a:lnTo>
                      <a:pt x="166" y="668"/>
                    </a:lnTo>
                    <a:lnTo>
                      <a:pt x="158" y="607"/>
                    </a:lnTo>
                    <a:lnTo>
                      <a:pt x="127" y="565"/>
                    </a:lnTo>
                    <a:lnTo>
                      <a:pt x="54" y="507"/>
                    </a:lnTo>
                    <a:lnTo>
                      <a:pt x="0" y="446"/>
                    </a:lnTo>
                    <a:lnTo>
                      <a:pt x="0" y="421"/>
                    </a:lnTo>
                    <a:lnTo>
                      <a:pt x="174" y="422"/>
                    </a:lnTo>
                    <a:lnTo>
                      <a:pt x="316" y="434"/>
                    </a:lnTo>
                    <a:lnTo>
                      <a:pt x="334" y="0"/>
                    </a:lnTo>
                    <a:close/>
                  </a:path>
                </a:pathLst>
              </a:custGeom>
              <a:solidFill>
                <a:schemeClr val="tx2"/>
              </a:solidFill>
              <a:ln w="19050">
                <a:solidFill>
                  <a:schemeClr val="tx1"/>
                </a:solidFill>
                <a:prstDash val="solid"/>
                <a:round/>
                <a:headEnd/>
                <a:tailEnd/>
              </a:ln>
            </p:spPr>
            <p:txBody>
              <a:bodyPr wrap="none"/>
              <a:lstStyle/>
              <a:p>
                <a:pPr defTabSz="456789">
                  <a:defRPr/>
                </a:pPr>
                <a:endParaRPr lang="en-US" sz="1500" b="1">
                  <a:solidFill>
                    <a:srgbClr val="000000"/>
                  </a:solidFill>
                  <a:latin typeface="Arial" panose="020B0604020202020204"/>
                  <a:cs typeface="Calibri" pitchFamily="34" charset="0"/>
                </a:endParaRPr>
              </a:p>
            </p:txBody>
          </p:sp>
          <p:sp>
            <p:nvSpPr>
              <p:cNvPr id="165" name="Shape - Tennessee"/>
              <p:cNvSpPr>
                <a:spLocks noChangeAspect="1"/>
              </p:cNvSpPr>
              <p:nvPr/>
            </p:nvSpPr>
            <p:spPr bwMode="auto">
              <a:xfrm>
                <a:off x="5484725" y="3227416"/>
                <a:ext cx="1099434" cy="401951"/>
              </a:xfrm>
              <a:custGeom>
                <a:avLst/>
                <a:gdLst>
                  <a:gd name="T0" fmla="*/ 2147483647 w 699"/>
                  <a:gd name="T1" fmla="*/ 2147483647 h 255"/>
                  <a:gd name="T2" fmla="*/ 2147483647 w 699"/>
                  <a:gd name="T3" fmla="*/ 2147483647 h 255"/>
                  <a:gd name="T4" fmla="*/ 2147483647 w 699"/>
                  <a:gd name="T5" fmla="*/ 2147483647 h 255"/>
                  <a:gd name="T6" fmla="*/ 2147483647 w 699"/>
                  <a:gd name="T7" fmla="*/ 2147483647 h 255"/>
                  <a:gd name="T8" fmla="*/ 0 w 699"/>
                  <a:gd name="T9" fmla="*/ 2147483647 h 255"/>
                  <a:gd name="T10" fmla="*/ 2147483647 w 699"/>
                  <a:gd name="T11" fmla="*/ 2147483647 h 255"/>
                  <a:gd name="T12" fmla="*/ 2147483647 w 699"/>
                  <a:gd name="T13" fmla="*/ 2147483647 h 255"/>
                  <a:gd name="T14" fmla="*/ 2147483647 w 699"/>
                  <a:gd name="T15" fmla="*/ 2147483647 h 255"/>
                  <a:gd name="T16" fmla="*/ 2147483647 w 699"/>
                  <a:gd name="T17" fmla="*/ 2147483647 h 255"/>
                  <a:gd name="T18" fmla="*/ 2147483647 w 699"/>
                  <a:gd name="T19" fmla="*/ 2147483647 h 255"/>
                  <a:gd name="T20" fmla="*/ 2147483647 w 699"/>
                  <a:gd name="T21" fmla="*/ 2147483647 h 255"/>
                  <a:gd name="T22" fmla="*/ 2147483647 w 699"/>
                  <a:gd name="T23" fmla="*/ 0 h 255"/>
                  <a:gd name="T24" fmla="*/ 2147483647 w 699"/>
                  <a:gd name="T25" fmla="*/ 2147483647 h 255"/>
                  <a:gd name="T26" fmla="*/ 2147483647 w 699"/>
                  <a:gd name="T27" fmla="*/ 2147483647 h 255"/>
                  <a:gd name="T28" fmla="*/ 2147483647 w 699"/>
                  <a:gd name="T29" fmla="*/ 2147483647 h 255"/>
                  <a:gd name="T30" fmla="*/ 2147483647 w 699"/>
                  <a:gd name="T31" fmla="*/ 2147483647 h 255"/>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699"/>
                  <a:gd name="T49" fmla="*/ 0 h 255"/>
                  <a:gd name="T50" fmla="*/ 699 w 699"/>
                  <a:gd name="T51" fmla="*/ 255 h 255"/>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699" h="255">
                    <a:moveTo>
                      <a:pt x="42" y="117"/>
                    </a:moveTo>
                    <a:lnTo>
                      <a:pt x="42" y="121"/>
                    </a:lnTo>
                    <a:lnTo>
                      <a:pt x="30" y="145"/>
                    </a:lnTo>
                    <a:lnTo>
                      <a:pt x="43" y="178"/>
                    </a:lnTo>
                    <a:lnTo>
                      <a:pt x="0" y="206"/>
                    </a:lnTo>
                    <a:lnTo>
                      <a:pt x="9" y="255"/>
                    </a:lnTo>
                    <a:lnTo>
                      <a:pt x="192" y="240"/>
                    </a:lnTo>
                    <a:lnTo>
                      <a:pt x="410" y="215"/>
                    </a:lnTo>
                    <a:lnTo>
                      <a:pt x="519" y="196"/>
                    </a:lnTo>
                    <a:lnTo>
                      <a:pt x="541" y="130"/>
                    </a:lnTo>
                    <a:lnTo>
                      <a:pt x="580" y="127"/>
                    </a:lnTo>
                    <a:lnTo>
                      <a:pt x="699" y="0"/>
                    </a:lnTo>
                    <a:lnTo>
                      <a:pt x="544" y="32"/>
                    </a:lnTo>
                    <a:lnTo>
                      <a:pt x="183" y="84"/>
                    </a:lnTo>
                    <a:lnTo>
                      <a:pt x="186" y="99"/>
                    </a:lnTo>
                    <a:lnTo>
                      <a:pt x="42" y="117"/>
                    </a:lnTo>
                    <a:close/>
                  </a:path>
                </a:pathLst>
              </a:custGeom>
              <a:solidFill>
                <a:srgbClr val="CCCCCC"/>
              </a:solidFill>
              <a:ln w="19050">
                <a:solidFill>
                  <a:schemeClr val="tx1"/>
                </a:solidFill>
                <a:prstDash val="solid"/>
                <a:round/>
                <a:headEnd/>
                <a:tailEnd/>
              </a:ln>
            </p:spPr>
            <p:txBody>
              <a:bodyPr wrap="none"/>
              <a:lstStyle/>
              <a:p>
                <a:pPr defTabSz="456789">
                  <a:defRPr/>
                </a:pPr>
                <a:endParaRPr lang="en-US" sz="1500" b="1">
                  <a:solidFill>
                    <a:srgbClr val="000000"/>
                  </a:solidFill>
                  <a:latin typeface="Arial" panose="020B0604020202020204"/>
                </a:endParaRPr>
              </a:p>
            </p:txBody>
          </p:sp>
          <p:sp>
            <p:nvSpPr>
              <p:cNvPr id="166" name="Shape - South Dakota"/>
              <p:cNvSpPr>
                <a:spLocks noChangeAspect="1"/>
              </p:cNvSpPr>
              <p:nvPr/>
            </p:nvSpPr>
            <p:spPr bwMode="auto">
              <a:xfrm>
                <a:off x="3723725" y="1905802"/>
                <a:ext cx="920163" cy="601318"/>
              </a:xfrm>
              <a:custGeom>
                <a:avLst/>
                <a:gdLst>
                  <a:gd name="T0" fmla="*/ 2147483647 w 583"/>
                  <a:gd name="T1" fmla="*/ 0 h 380"/>
                  <a:gd name="T2" fmla="*/ 2147483647 w 583"/>
                  <a:gd name="T3" fmla="*/ 2147483647 h 380"/>
                  <a:gd name="T4" fmla="*/ 0 w 583"/>
                  <a:gd name="T5" fmla="*/ 2147483647 h 380"/>
                  <a:gd name="T6" fmla="*/ 2147483647 w 583"/>
                  <a:gd name="T7" fmla="*/ 2147483647 h 380"/>
                  <a:gd name="T8" fmla="*/ 2147483647 w 583"/>
                  <a:gd name="T9" fmla="*/ 2147483647 h 380"/>
                  <a:gd name="T10" fmla="*/ 2147483647 w 583"/>
                  <a:gd name="T11" fmla="*/ 2147483647 h 380"/>
                  <a:gd name="T12" fmla="*/ 2147483647 w 583"/>
                  <a:gd name="T13" fmla="*/ 2147483647 h 380"/>
                  <a:gd name="T14" fmla="*/ 2147483647 w 583"/>
                  <a:gd name="T15" fmla="*/ 2147483647 h 380"/>
                  <a:gd name="T16" fmla="*/ 2147483647 w 583"/>
                  <a:gd name="T17" fmla="*/ 2147483647 h 380"/>
                  <a:gd name="T18" fmla="*/ 2147483647 w 583"/>
                  <a:gd name="T19" fmla="*/ 2147483647 h 380"/>
                  <a:gd name="T20" fmla="*/ 2147483647 w 583"/>
                  <a:gd name="T21" fmla="*/ 2147483647 h 380"/>
                  <a:gd name="T22" fmla="*/ 2147483647 w 583"/>
                  <a:gd name="T23" fmla="*/ 2147483647 h 380"/>
                  <a:gd name="T24" fmla="*/ 2147483647 w 583"/>
                  <a:gd name="T25" fmla="*/ 2147483647 h 380"/>
                  <a:gd name="T26" fmla="*/ 2147483647 w 583"/>
                  <a:gd name="T27" fmla="*/ 0 h 380"/>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583"/>
                  <a:gd name="T43" fmla="*/ 0 h 380"/>
                  <a:gd name="T44" fmla="*/ 583 w 583"/>
                  <a:gd name="T45" fmla="*/ 380 h 380"/>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583" h="380">
                    <a:moveTo>
                      <a:pt x="11" y="0"/>
                    </a:moveTo>
                    <a:lnTo>
                      <a:pt x="9" y="147"/>
                    </a:lnTo>
                    <a:lnTo>
                      <a:pt x="0" y="320"/>
                    </a:lnTo>
                    <a:lnTo>
                      <a:pt x="424" y="326"/>
                    </a:lnTo>
                    <a:lnTo>
                      <a:pt x="468" y="350"/>
                    </a:lnTo>
                    <a:lnTo>
                      <a:pt x="500" y="317"/>
                    </a:lnTo>
                    <a:lnTo>
                      <a:pt x="583" y="380"/>
                    </a:lnTo>
                    <a:lnTo>
                      <a:pt x="571" y="314"/>
                    </a:lnTo>
                    <a:lnTo>
                      <a:pt x="579" y="264"/>
                    </a:lnTo>
                    <a:lnTo>
                      <a:pt x="583" y="91"/>
                    </a:lnTo>
                    <a:lnTo>
                      <a:pt x="546" y="54"/>
                    </a:lnTo>
                    <a:lnTo>
                      <a:pt x="561" y="6"/>
                    </a:lnTo>
                    <a:lnTo>
                      <a:pt x="284" y="4"/>
                    </a:lnTo>
                    <a:lnTo>
                      <a:pt x="11" y="0"/>
                    </a:lnTo>
                    <a:close/>
                  </a:path>
                </a:pathLst>
              </a:custGeom>
              <a:solidFill>
                <a:srgbClr val="CCCCCC"/>
              </a:solidFill>
              <a:ln w="19050">
                <a:solidFill>
                  <a:schemeClr val="tx1"/>
                </a:solidFill>
                <a:prstDash val="solid"/>
                <a:round/>
                <a:headEnd/>
                <a:tailEnd/>
              </a:ln>
            </p:spPr>
            <p:txBody>
              <a:bodyPr wrap="none"/>
              <a:lstStyle/>
              <a:p>
                <a:pPr defTabSz="456789">
                  <a:defRPr/>
                </a:pPr>
                <a:endParaRPr lang="en-US" sz="1500" b="1">
                  <a:solidFill>
                    <a:srgbClr val="000000"/>
                  </a:solidFill>
                  <a:latin typeface="Arial" panose="020B0604020202020204"/>
                </a:endParaRPr>
              </a:p>
            </p:txBody>
          </p:sp>
          <p:sp>
            <p:nvSpPr>
              <p:cNvPr id="167" name="Shape - South Carolina"/>
              <p:cNvSpPr>
                <a:spLocks noChangeAspect="1"/>
              </p:cNvSpPr>
              <p:nvPr/>
            </p:nvSpPr>
            <p:spPr bwMode="auto">
              <a:xfrm>
                <a:off x="6425511" y="3421959"/>
                <a:ext cx="645700" cy="509674"/>
              </a:xfrm>
              <a:custGeom>
                <a:avLst/>
                <a:gdLst>
                  <a:gd name="T0" fmla="*/ 2147483647 w 408"/>
                  <a:gd name="T1" fmla="*/ 2147483647 h 323"/>
                  <a:gd name="T2" fmla="*/ 2147483647 w 408"/>
                  <a:gd name="T3" fmla="*/ 2147483647 h 323"/>
                  <a:gd name="T4" fmla="*/ 2147483647 w 408"/>
                  <a:gd name="T5" fmla="*/ 0 h 323"/>
                  <a:gd name="T6" fmla="*/ 2147483647 w 408"/>
                  <a:gd name="T7" fmla="*/ 2147483647 h 323"/>
                  <a:gd name="T8" fmla="*/ 2147483647 w 408"/>
                  <a:gd name="T9" fmla="*/ 2147483647 h 323"/>
                  <a:gd name="T10" fmla="*/ 2147483647 w 408"/>
                  <a:gd name="T11" fmla="*/ 2147483647 h 323"/>
                  <a:gd name="T12" fmla="*/ 2147483647 w 408"/>
                  <a:gd name="T13" fmla="*/ 2147483647 h 323"/>
                  <a:gd name="T14" fmla="*/ 2147483647 w 408"/>
                  <a:gd name="T15" fmla="*/ 2147483647 h 323"/>
                  <a:gd name="T16" fmla="*/ 2147483647 w 408"/>
                  <a:gd name="T17" fmla="*/ 2147483647 h 323"/>
                  <a:gd name="T18" fmla="*/ 2147483647 w 408"/>
                  <a:gd name="T19" fmla="*/ 2147483647 h 323"/>
                  <a:gd name="T20" fmla="*/ 2147483647 w 408"/>
                  <a:gd name="T21" fmla="*/ 2147483647 h 323"/>
                  <a:gd name="T22" fmla="*/ 2147483647 w 408"/>
                  <a:gd name="T23" fmla="*/ 2147483647 h 323"/>
                  <a:gd name="T24" fmla="*/ 2147483647 w 408"/>
                  <a:gd name="T25" fmla="*/ 2147483647 h 323"/>
                  <a:gd name="T26" fmla="*/ 2147483647 w 408"/>
                  <a:gd name="T27" fmla="*/ 2147483647 h 323"/>
                  <a:gd name="T28" fmla="*/ 0 w 408"/>
                  <a:gd name="T29" fmla="*/ 2147483647 h 323"/>
                  <a:gd name="T30" fmla="*/ 2147483647 w 408"/>
                  <a:gd name="T31" fmla="*/ 2147483647 h 323"/>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408"/>
                  <a:gd name="T49" fmla="*/ 0 h 323"/>
                  <a:gd name="T50" fmla="*/ 408 w 408"/>
                  <a:gd name="T51" fmla="*/ 323 h 323"/>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408" h="323">
                    <a:moveTo>
                      <a:pt x="15" y="58"/>
                    </a:moveTo>
                    <a:lnTo>
                      <a:pt x="47" y="27"/>
                    </a:lnTo>
                    <a:lnTo>
                      <a:pt x="170" y="0"/>
                    </a:lnTo>
                    <a:lnTo>
                      <a:pt x="207" y="18"/>
                    </a:lnTo>
                    <a:lnTo>
                      <a:pt x="286" y="5"/>
                    </a:lnTo>
                    <a:lnTo>
                      <a:pt x="350" y="51"/>
                    </a:lnTo>
                    <a:lnTo>
                      <a:pt x="408" y="86"/>
                    </a:lnTo>
                    <a:lnTo>
                      <a:pt x="375" y="183"/>
                    </a:lnTo>
                    <a:lnTo>
                      <a:pt x="326" y="233"/>
                    </a:lnTo>
                    <a:lnTo>
                      <a:pt x="272" y="247"/>
                    </a:lnTo>
                    <a:lnTo>
                      <a:pt x="283" y="286"/>
                    </a:lnTo>
                    <a:lnTo>
                      <a:pt x="250" y="323"/>
                    </a:lnTo>
                    <a:lnTo>
                      <a:pt x="187" y="233"/>
                    </a:lnTo>
                    <a:lnTo>
                      <a:pt x="26" y="86"/>
                    </a:lnTo>
                    <a:lnTo>
                      <a:pt x="0" y="86"/>
                    </a:lnTo>
                    <a:lnTo>
                      <a:pt x="15" y="58"/>
                    </a:lnTo>
                    <a:close/>
                  </a:path>
                </a:pathLst>
              </a:custGeom>
              <a:solidFill>
                <a:schemeClr val="tx2"/>
              </a:solidFill>
              <a:ln w="19050">
                <a:solidFill>
                  <a:schemeClr val="tx1"/>
                </a:solidFill>
                <a:prstDash val="solid"/>
                <a:round/>
                <a:headEnd/>
                <a:tailEnd/>
              </a:ln>
            </p:spPr>
            <p:txBody>
              <a:bodyPr wrap="none"/>
              <a:lstStyle/>
              <a:p>
                <a:pPr defTabSz="456789">
                  <a:defRPr/>
                </a:pPr>
                <a:endParaRPr lang="en-US" sz="1500" b="1">
                  <a:solidFill>
                    <a:srgbClr val="000000"/>
                  </a:solidFill>
                  <a:latin typeface="Arial" panose="020B0604020202020204"/>
                </a:endParaRPr>
              </a:p>
            </p:txBody>
          </p:sp>
          <p:sp>
            <p:nvSpPr>
              <p:cNvPr id="168" name="Shape - Rhode Island"/>
              <p:cNvSpPr>
                <a:spLocks noChangeAspect="1"/>
              </p:cNvSpPr>
              <p:nvPr/>
            </p:nvSpPr>
            <p:spPr bwMode="auto">
              <a:xfrm>
                <a:off x="7548741" y="2050505"/>
                <a:ext cx="120574" cy="102899"/>
              </a:xfrm>
              <a:custGeom>
                <a:avLst/>
                <a:gdLst>
                  <a:gd name="T0" fmla="*/ 0 w 77"/>
                  <a:gd name="T1" fmla="*/ 2147483647 h 64"/>
                  <a:gd name="T2" fmla="*/ 2147483647 w 77"/>
                  <a:gd name="T3" fmla="*/ 0 h 64"/>
                  <a:gd name="T4" fmla="*/ 2147483647 w 77"/>
                  <a:gd name="T5" fmla="*/ 2147483647 h 64"/>
                  <a:gd name="T6" fmla="*/ 2147483647 w 77"/>
                  <a:gd name="T7" fmla="*/ 2147483647 h 64"/>
                  <a:gd name="T8" fmla="*/ 2147483647 w 77"/>
                  <a:gd name="T9" fmla="*/ 2147483647 h 64"/>
                  <a:gd name="T10" fmla="*/ 2147483647 w 77"/>
                  <a:gd name="T11" fmla="*/ 2147483647 h 64"/>
                  <a:gd name="T12" fmla="*/ 0 w 77"/>
                  <a:gd name="T13" fmla="*/ 2147483647 h 64"/>
                  <a:gd name="T14" fmla="*/ 0 60000 65536"/>
                  <a:gd name="T15" fmla="*/ 0 60000 65536"/>
                  <a:gd name="T16" fmla="*/ 0 60000 65536"/>
                  <a:gd name="T17" fmla="*/ 0 60000 65536"/>
                  <a:gd name="T18" fmla="*/ 0 60000 65536"/>
                  <a:gd name="T19" fmla="*/ 0 60000 65536"/>
                  <a:gd name="T20" fmla="*/ 0 60000 65536"/>
                  <a:gd name="T21" fmla="*/ 0 w 77"/>
                  <a:gd name="T22" fmla="*/ 0 h 64"/>
                  <a:gd name="T23" fmla="*/ 77 w 77"/>
                  <a:gd name="T24" fmla="*/ 64 h 6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7" h="64">
                    <a:moveTo>
                      <a:pt x="0" y="10"/>
                    </a:moveTo>
                    <a:lnTo>
                      <a:pt x="32" y="0"/>
                    </a:lnTo>
                    <a:lnTo>
                      <a:pt x="77" y="33"/>
                    </a:lnTo>
                    <a:lnTo>
                      <a:pt x="68" y="42"/>
                    </a:lnTo>
                    <a:lnTo>
                      <a:pt x="46" y="42"/>
                    </a:lnTo>
                    <a:lnTo>
                      <a:pt x="35" y="64"/>
                    </a:lnTo>
                    <a:lnTo>
                      <a:pt x="0" y="10"/>
                    </a:lnTo>
                    <a:close/>
                  </a:path>
                </a:pathLst>
              </a:custGeom>
              <a:solidFill>
                <a:srgbClr val="CCCCCC"/>
              </a:solidFill>
              <a:ln w="19050">
                <a:solidFill>
                  <a:schemeClr val="tx1"/>
                </a:solidFill>
                <a:prstDash val="solid"/>
                <a:round/>
                <a:headEnd/>
                <a:tailEnd/>
              </a:ln>
            </p:spPr>
            <p:txBody>
              <a:bodyPr wrap="none"/>
              <a:lstStyle/>
              <a:p>
                <a:pPr defTabSz="456789">
                  <a:defRPr/>
                </a:pPr>
                <a:endParaRPr lang="en-US" sz="1500" b="1">
                  <a:solidFill>
                    <a:srgbClr val="000000"/>
                  </a:solidFill>
                  <a:latin typeface="Arial" panose="020B0604020202020204"/>
                </a:endParaRPr>
              </a:p>
            </p:txBody>
          </p:sp>
          <p:sp>
            <p:nvSpPr>
              <p:cNvPr id="169" name="Shape - Pennsylvania"/>
              <p:cNvSpPr>
                <a:spLocks noChangeAspect="1"/>
              </p:cNvSpPr>
              <p:nvPr/>
            </p:nvSpPr>
            <p:spPr bwMode="auto">
              <a:xfrm>
                <a:off x="6533392" y="2182345"/>
                <a:ext cx="745648" cy="488772"/>
              </a:xfrm>
              <a:custGeom>
                <a:avLst/>
                <a:gdLst>
                  <a:gd name="T0" fmla="*/ 43 w 473"/>
                  <a:gd name="T1" fmla="*/ 45 h 310"/>
                  <a:gd name="T2" fmla="*/ 0 w 473"/>
                  <a:gd name="T3" fmla="*/ 87 h 310"/>
                  <a:gd name="T4" fmla="*/ 24 w 473"/>
                  <a:gd name="T5" fmla="*/ 237 h 310"/>
                  <a:gd name="T6" fmla="*/ 43 w 473"/>
                  <a:gd name="T7" fmla="*/ 310 h 310"/>
                  <a:gd name="T8" fmla="*/ 124 w 473"/>
                  <a:gd name="T9" fmla="*/ 304 h 310"/>
                  <a:gd name="T10" fmla="*/ 422 w 473"/>
                  <a:gd name="T11" fmla="*/ 248 h 310"/>
                  <a:gd name="T12" fmla="*/ 443 w 473"/>
                  <a:gd name="T13" fmla="*/ 239 h 310"/>
                  <a:gd name="T14" fmla="*/ 473 w 473"/>
                  <a:gd name="T15" fmla="*/ 169 h 310"/>
                  <a:gd name="T16" fmla="*/ 428 w 473"/>
                  <a:gd name="T17" fmla="*/ 130 h 310"/>
                  <a:gd name="T18" fmla="*/ 452 w 473"/>
                  <a:gd name="T19" fmla="*/ 41 h 310"/>
                  <a:gd name="T20" fmla="*/ 418 w 473"/>
                  <a:gd name="T21" fmla="*/ 32 h 310"/>
                  <a:gd name="T22" fmla="*/ 418 w 473"/>
                  <a:gd name="T23" fmla="*/ 9 h 310"/>
                  <a:gd name="T24" fmla="*/ 403 w 473"/>
                  <a:gd name="T25" fmla="*/ 0 h 310"/>
                  <a:gd name="T26" fmla="*/ 57 w 473"/>
                  <a:gd name="T27" fmla="*/ 64 h 310"/>
                  <a:gd name="T28" fmla="*/ 43 w 473"/>
                  <a:gd name="T29" fmla="*/ 45 h 310"/>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473"/>
                  <a:gd name="T46" fmla="*/ 0 h 310"/>
                  <a:gd name="T47" fmla="*/ 473 w 473"/>
                  <a:gd name="T48" fmla="*/ 310 h 310"/>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473" h="310">
                    <a:moveTo>
                      <a:pt x="43" y="45"/>
                    </a:moveTo>
                    <a:lnTo>
                      <a:pt x="0" y="87"/>
                    </a:lnTo>
                    <a:lnTo>
                      <a:pt x="24" y="237"/>
                    </a:lnTo>
                    <a:lnTo>
                      <a:pt x="43" y="310"/>
                    </a:lnTo>
                    <a:lnTo>
                      <a:pt x="124" y="304"/>
                    </a:lnTo>
                    <a:lnTo>
                      <a:pt x="422" y="248"/>
                    </a:lnTo>
                    <a:lnTo>
                      <a:pt x="443" y="239"/>
                    </a:lnTo>
                    <a:lnTo>
                      <a:pt x="473" y="169"/>
                    </a:lnTo>
                    <a:lnTo>
                      <a:pt x="428" y="130"/>
                    </a:lnTo>
                    <a:lnTo>
                      <a:pt x="452" y="41"/>
                    </a:lnTo>
                    <a:lnTo>
                      <a:pt x="418" y="32"/>
                    </a:lnTo>
                    <a:lnTo>
                      <a:pt x="418" y="9"/>
                    </a:lnTo>
                    <a:lnTo>
                      <a:pt x="403" y="0"/>
                    </a:lnTo>
                    <a:lnTo>
                      <a:pt x="57" y="64"/>
                    </a:lnTo>
                    <a:lnTo>
                      <a:pt x="43" y="45"/>
                    </a:lnTo>
                    <a:close/>
                  </a:path>
                </a:pathLst>
              </a:custGeom>
              <a:solidFill>
                <a:schemeClr val="tx2"/>
              </a:solidFill>
              <a:ln w="19050">
                <a:solidFill>
                  <a:schemeClr val="tx1"/>
                </a:solidFill>
                <a:prstDash val="solid"/>
                <a:round/>
                <a:headEnd/>
                <a:tailEnd/>
              </a:ln>
            </p:spPr>
            <p:txBody>
              <a:bodyPr wrap="none"/>
              <a:lstStyle/>
              <a:p>
                <a:pPr defTabSz="456789">
                  <a:defRPr/>
                </a:pPr>
                <a:endParaRPr lang="en-US" sz="1500" b="1">
                  <a:solidFill>
                    <a:srgbClr val="000000"/>
                  </a:solidFill>
                  <a:latin typeface="Arial" panose="020B0604020202020204"/>
                </a:endParaRPr>
              </a:p>
            </p:txBody>
          </p:sp>
          <p:sp>
            <p:nvSpPr>
              <p:cNvPr id="170" name="Shape - Oregon"/>
              <p:cNvSpPr>
                <a:spLocks noChangeAspect="1"/>
              </p:cNvSpPr>
              <p:nvPr/>
            </p:nvSpPr>
            <p:spPr bwMode="auto">
              <a:xfrm>
                <a:off x="1332890" y="1582634"/>
                <a:ext cx="1043908" cy="794255"/>
              </a:xfrm>
              <a:custGeom>
                <a:avLst/>
                <a:gdLst>
                  <a:gd name="T0" fmla="*/ 145 w 662"/>
                  <a:gd name="T1" fmla="*/ 0 h 505"/>
                  <a:gd name="T2" fmla="*/ 126 w 662"/>
                  <a:gd name="T3" fmla="*/ 11 h 505"/>
                  <a:gd name="T4" fmla="*/ 114 w 662"/>
                  <a:gd name="T5" fmla="*/ 55 h 505"/>
                  <a:gd name="T6" fmla="*/ 102 w 662"/>
                  <a:gd name="T7" fmla="*/ 93 h 505"/>
                  <a:gd name="T8" fmla="*/ 93 w 662"/>
                  <a:gd name="T9" fmla="*/ 123 h 505"/>
                  <a:gd name="T10" fmla="*/ 81 w 662"/>
                  <a:gd name="T11" fmla="*/ 155 h 505"/>
                  <a:gd name="T12" fmla="*/ 67 w 662"/>
                  <a:gd name="T13" fmla="*/ 188 h 505"/>
                  <a:gd name="T14" fmla="*/ 50 w 662"/>
                  <a:gd name="T15" fmla="*/ 224 h 505"/>
                  <a:gd name="T16" fmla="*/ 26 w 662"/>
                  <a:gd name="T17" fmla="*/ 266 h 505"/>
                  <a:gd name="T18" fmla="*/ 0 w 662"/>
                  <a:gd name="T19" fmla="*/ 306 h 505"/>
                  <a:gd name="T20" fmla="*/ 0 w 662"/>
                  <a:gd name="T21" fmla="*/ 394 h 505"/>
                  <a:gd name="T22" fmla="*/ 371 w 662"/>
                  <a:gd name="T23" fmla="*/ 470 h 505"/>
                  <a:gd name="T24" fmla="*/ 543 w 662"/>
                  <a:gd name="T25" fmla="*/ 505 h 505"/>
                  <a:gd name="T26" fmla="*/ 579 w 662"/>
                  <a:gd name="T27" fmla="*/ 330 h 505"/>
                  <a:gd name="T28" fmla="*/ 601 w 662"/>
                  <a:gd name="T29" fmla="*/ 315 h 505"/>
                  <a:gd name="T30" fmla="*/ 580 w 662"/>
                  <a:gd name="T31" fmla="*/ 276 h 505"/>
                  <a:gd name="T32" fmla="*/ 591 w 662"/>
                  <a:gd name="T33" fmla="*/ 236 h 505"/>
                  <a:gd name="T34" fmla="*/ 662 w 662"/>
                  <a:gd name="T35" fmla="*/ 169 h 505"/>
                  <a:gd name="T36" fmla="*/ 613 w 662"/>
                  <a:gd name="T37" fmla="*/ 108 h 505"/>
                  <a:gd name="T38" fmla="*/ 407 w 662"/>
                  <a:gd name="T39" fmla="*/ 64 h 505"/>
                  <a:gd name="T40" fmla="*/ 379 w 662"/>
                  <a:gd name="T41" fmla="*/ 82 h 505"/>
                  <a:gd name="T42" fmla="*/ 342 w 662"/>
                  <a:gd name="T43" fmla="*/ 52 h 505"/>
                  <a:gd name="T44" fmla="*/ 309 w 662"/>
                  <a:gd name="T45" fmla="*/ 84 h 505"/>
                  <a:gd name="T46" fmla="*/ 278 w 662"/>
                  <a:gd name="T47" fmla="*/ 52 h 505"/>
                  <a:gd name="T48" fmla="*/ 196 w 662"/>
                  <a:gd name="T49" fmla="*/ 54 h 505"/>
                  <a:gd name="T50" fmla="*/ 206 w 662"/>
                  <a:gd name="T51" fmla="*/ 5 h 505"/>
                  <a:gd name="T52" fmla="*/ 145 w 662"/>
                  <a:gd name="T53" fmla="*/ 0 h 505"/>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662"/>
                  <a:gd name="T82" fmla="*/ 0 h 505"/>
                  <a:gd name="T83" fmla="*/ 662 w 662"/>
                  <a:gd name="T84" fmla="*/ 505 h 505"/>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662" h="505">
                    <a:moveTo>
                      <a:pt x="145" y="0"/>
                    </a:moveTo>
                    <a:lnTo>
                      <a:pt x="126" y="11"/>
                    </a:lnTo>
                    <a:lnTo>
                      <a:pt x="114" y="55"/>
                    </a:lnTo>
                    <a:lnTo>
                      <a:pt x="102" y="93"/>
                    </a:lnTo>
                    <a:lnTo>
                      <a:pt x="93" y="123"/>
                    </a:lnTo>
                    <a:lnTo>
                      <a:pt x="81" y="155"/>
                    </a:lnTo>
                    <a:lnTo>
                      <a:pt x="67" y="188"/>
                    </a:lnTo>
                    <a:lnTo>
                      <a:pt x="50" y="224"/>
                    </a:lnTo>
                    <a:lnTo>
                      <a:pt x="26" y="266"/>
                    </a:lnTo>
                    <a:lnTo>
                      <a:pt x="0" y="306"/>
                    </a:lnTo>
                    <a:lnTo>
                      <a:pt x="0" y="394"/>
                    </a:lnTo>
                    <a:lnTo>
                      <a:pt x="371" y="470"/>
                    </a:lnTo>
                    <a:lnTo>
                      <a:pt x="543" y="505"/>
                    </a:lnTo>
                    <a:lnTo>
                      <a:pt x="579" y="330"/>
                    </a:lnTo>
                    <a:lnTo>
                      <a:pt x="601" y="315"/>
                    </a:lnTo>
                    <a:lnTo>
                      <a:pt x="580" y="276"/>
                    </a:lnTo>
                    <a:lnTo>
                      <a:pt x="591" y="236"/>
                    </a:lnTo>
                    <a:lnTo>
                      <a:pt x="662" y="169"/>
                    </a:lnTo>
                    <a:lnTo>
                      <a:pt x="613" y="108"/>
                    </a:lnTo>
                    <a:lnTo>
                      <a:pt x="407" y="64"/>
                    </a:lnTo>
                    <a:lnTo>
                      <a:pt x="379" y="82"/>
                    </a:lnTo>
                    <a:lnTo>
                      <a:pt x="342" y="52"/>
                    </a:lnTo>
                    <a:lnTo>
                      <a:pt x="309" y="84"/>
                    </a:lnTo>
                    <a:lnTo>
                      <a:pt x="278" y="52"/>
                    </a:lnTo>
                    <a:lnTo>
                      <a:pt x="196" y="54"/>
                    </a:lnTo>
                    <a:lnTo>
                      <a:pt x="206" y="5"/>
                    </a:lnTo>
                    <a:lnTo>
                      <a:pt x="145" y="0"/>
                    </a:lnTo>
                    <a:close/>
                  </a:path>
                </a:pathLst>
              </a:custGeom>
              <a:solidFill>
                <a:schemeClr val="accent3"/>
              </a:solidFill>
              <a:ln w="19050">
                <a:solidFill>
                  <a:schemeClr val="tx1"/>
                </a:solidFill>
                <a:prstDash val="solid"/>
                <a:round/>
                <a:headEnd/>
                <a:tailEnd/>
              </a:ln>
            </p:spPr>
            <p:txBody>
              <a:bodyPr wrap="none"/>
              <a:lstStyle/>
              <a:p>
                <a:pPr defTabSz="456789">
                  <a:defRPr/>
                </a:pPr>
                <a:endParaRPr lang="en-US" sz="1500" b="1">
                  <a:solidFill>
                    <a:srgbClr val="000000"/>
                  </a:solidFill>
                  <a:latin typeface="Arial" panose="020B0604020202020204"/>
                </a:endParaRPr>
              </a:p>
            </p:txBody>
          </p:sp>
          <p:sp>
            <p:nvSpPr>
              <p:cNvPr id="171" name="Shape - Oklahoma"/>
              <p:cNvSpPr>
                <a:spLocks noChangeAspect="1"/>
              </p:cNvSpPr>
              <p:nvPr/>
            </p:nvSpPr>
            <p:spPr bwMode="auto">
              <a:xfrm>
                <a:off x="3820499" y="3364078"/>
                <a:ext cx="1124820" cy="541830"/>
              </a:xfrm>
              <a:custGeom>
                <a:avLst/>
                <a:gdLst>
                  <a:gd name="T0" fmla="*/ 2147483647 w 713"/>
                  <a:gd name="T1" fmla="*/ 0 h 343"/>
                  <a:gd name="T2" fmla="*/ 0 w 713"/>
                  <a:gd name="T3" fmla="*/ 2147483647 h 343"/>
                  <a:gd name="T4" fmla="*/ 2147483647 w 713"/>
                  <a:gd name="T5" fmla="*/ 2147483647 h 343"/>
                  <a:gd name="T6" fmla="*/ 2147483647 w 713"/>
                  <a:gd name="T7" fmla="*/ 2147483647 h 343"/>
                  <a:gd name="T8" fmla="*/ 2147483647 w 713"/>
                  <a:gd name="T9" fmla="*/ 2147483647 h 343"/>
                  <a:gd name="T10" fmla="*/ 2147483647 w 713"/>
                  <a:gd name="T11" fmla="*/ 2147483647 h 343"/>
                  <a:gd name="T12" fmla="*/ 2147483647 w 713"/>
                  <a:gd name="T13" fmla="*/ 2147483647 h 343"/>
                  <a:gd name="T14" fmla="*/ 2147483647 w 713"/>
                  <a:gd name="T15" fmla="*/ 2147483647 h 343"/>
                  <a:gd name="T16" fmla="*/ 2147483647 w 713"/>
                  <a:gd name="T17" fmla="*/ 2147483647 h 343"/>
                  <a:gd name="T18" fmla="*/ 2147483647 w 713"/>
                  <a:gd name="T19" fmla="*/ 2147483647 h 343"/>
                  <a:gd name="T20" fmla="*/ 2147483647 w 713"/>
                  <a:gd name="T21" fmla="*/ 2147483647 h 343"/>
                  <a:gd name="T22" fmla="*/ 2147483647 w 713"/>
                  <a:gd name="T23" fmla="*/ 2147483647 h 343"/>
                  <a:gd name="T24" fmla="*/ 2147483647 w 713"/>
                  <a:gd name="T25" fmla="*/ 0 h 343"/>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713"/>
                  <a:gd name="T40" fmla="*/ 0 h 343"/>
                  <a:gd name="T41" fmla="*/ 713 w 713"/>
                  <a:gd name="T42" fmla="*/ 343 h 343"/>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713" h="343">
                    <a:moveTo>
                      <a:pt x="4" y="0"/>
                    </a:moveTo>
                    <a:lnTo>
                      <a:pt x="0" y="61"/>
                    </a:lnTo>
                    <a:lnTo>
                      <a:pt x="253" y="70"/>
                    </a:lnTo>
                    <a:lnTo>
                      <a:pt x="255" y="266"/>
                    </a:lnTo>
                    <a:lnTo>
                      <a:pt x="385" y="319"/>
                    </a:lnTo>
                    <a:lnTo>
                      <a:pt x="420" y="300"/>
                    </a:lnTo>
                    <a:lnTo>
                      <a:pt x="502" y="343"/>
                    </a:lnTo>
                    <a:lnTo>
                      <a:pt x="556" y="342"/>
                    </a:lnTo>
                    <a:lnTo>
                      <a:pt x="654" y="300"/>
                    </a:lnTo>
                    <a:lnTo>
                      <a:pt x="713" y="340"/>
                    </a:lnTo>
                    <a:lnTo>
                      <a:pt x="713" y="128"/>
                    </a:lnTo>
                    <a:lnTo>
                      <a:pt x="695" y="5"/>
                    </a:lnTo>
                    <a:lnTo>
                      <a:pt x="4" y="0"/>
                    </a:lnTo>
                    <a:close/>
                  </a:path>
                </a:pathLst>
              </a:custGeom>
              <a:solidFill>
                <a:srgbClr val="CCCCCC"/>
              </a:solidFill>
              <a:ln w="19050">
                <a:solidFill>
                  <a:schemeClr val="tx1"/>
                </a:solidFill>
                <a:prstDash val="solid"/>
                <a:round/>
                <a:headEnd/>
                <a:tailEnd/>
              </a:ln>
            </p:spPr>
            <p:txBody>
              <a:bodyPr wrap="none"/>
              <a:lstStyle/>
              <a:p>
                <a:pPr defTabSz="456789">
                  <a:defRPr/>
                </a:pPr>
                <a:endParaRPr lang="en-US" sz="1500" b="1">
                  <a:solidFill>
                    <a:srgbClr val="000000"/>
                  </a:solidFill>
                  <a:latin typeface="Arial" panose="020B0604020202020204"/>
                </a:endParaRPr>
              </a:p>
            </p:txBody>
          </p:sp>
          <p:sp>
            <p:nvSpPr>
              <p:cNvPr id="172" name="Shape - Ohio"/>
              <p:cNvSpPr>
                <a:spLocks noChangeAspect="1"/>
              </p:cNvSpPr>
              <p:nvPr/>
            </p:nvSpPr>
            <p:spPr bwMode="auto">
              <a:xfrm>
                <a:off x="6028888" y="2317399"/>
                <a:ext cx="547338" cy="627043"/>
              </a:xfrm>
              <a:custGeom>
                <a:avLst/>
                <a:gdLst>
                  <a:gd name="T0" fmla="*/ 0 w 345"/>
                  <a:gd name="T1" fmla="*/ 89 h 398"/>
                  <a:gd name="T2" fmla="*/ 155 w 345"/>
                  <a:gd name="T3" fmla="*/ 74 h 398"/>
                  <a:gd name="T4" fmla="*/ 188 w 345"/>
                  <a:gd name="T5" fmla="*/ 80 h 398"/>
                  <a:gd name="T6" fmla="*/ 261 w 345"/>
                  <a:gd name="T7" fmla="*/ 46 h 398"/>
                  <a:gd name="T8" fmla="*/ 277 w 345"/>
                  <a:gd name="T9" fmla="*/ 15 h 398"/>
                  <a:gd name="T10" fmla="*/ 321 w 345"/>
                  <a:gd name="T11" fmla="*/ 0 h 398"/>
                  <a:gd name="T12" fmla="*/ 345 w 345"/>
                  <a:gd name="T13" fmla="*/ 150 h 398"/>
                  <a:gd name="T14" fmla="*/ 327 w 345"/>
                  <a:gd name="T15" fmla="*/ 167 h 398"/>
                  <a:gd name="T16" fmla="*/ 331 w 345"/>
                  <a:gd name="T17" fmla="*/ 271 h 398"/>
                  <a:gd name="T18" fmla="*/ 297 w 345"/>
                  <a:gd name="T19" fmla="*/ 280 h 398"/>
                  <a:gd name="T20" fmla="*/ 277 w 345"/>
                  <a:gd name="T21" fmla="*/ 338 h 398"/>
                  <a:gd name="T22" fmla="*/ 251 w 345"/>
                  <a:gd name="T23" fmla="*/ 331 h 398"/>
                  <a:gd name="T24" fmla="*/ 242 w 345"/>
                  <a:gd name="T25" fmla="*/ 398 h 398"/>
                  <a:gd name="T26" fmla="*/ 203 w 345"/>
                  <a:gd name="T27" fmla="*/ 369 h 398"/>
                  <a:gd name="T28" fmla="*/ 127 w 345"/>
                  <a:gd name="T29" fmla="*/ 387 h 398"/>
                  <a:gd name="T30" fmla="*/ 94 w 345"/>
                  <a:gd name="T31" fmla="*/ 362 h 398"/>
                  <a:gd name="T32" fmla="*/ 51 w 345"/>
                  <a:gd name="T33" fmla="*/ 360 h 398"/>
                  <a:gd name="T34" fmla="*/ 29 w 345"/>
                  <a:gd name="T35" fmla="*/ 249 h 398"/>
                  <a:gd name="T36" fmla="*/ 0 w 345"/>
                  <a:gd name="T37" fmla="*/ 89 h 398"/>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345"/>
                  <a:gd name="T58" fmla="*/ 0 h 398"/>
                  <a:gd name="T59" fmla="*/ 345 w 345"/>
                  <a:gd name="T60" fmla="*/ 398 h 398"/>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345" h="398">
                    <a:moveTo>
                      <a:pt x="0" y="89"/>
                    </a:moveTo>
                    <a:lnTo>
                      <a:pt x="155" y="74"/>
                    </a:lnTo>
                    <a:lnTo>
                      <a:pt x="188" y="80"/>
                    </a:lnTo>
                    <a:lnTo>
                      <a:pt x="261" y="46"/>
                    </a:lnTo>
                    <a:lnTo>
                      <a:pt x="277" y="15"/>
                    </a:lnTo>
                    <a:lnTo>
                      <a:pt x="321" y="0"/>
                    </a:lnTo>
                    <a:lnTo>
                      <a:pt x="345" y="150"/>
                    </a:lnTo>
                    <a:lnTo>
                      <a:pt x="327" y="167"/>
                    </a:lnTo>
                    <a:lnTo>
                      <a:pt x="331" y="271"/>
                    </a:lnTo>
                    <a:lnTo>
                      <a:pt x="297" y="280"/>
                    </a:lnTo>
                    <a:lnTo>
                      <a:pt x="277" y="338"/>
                    </a:lnTo>
                    <a:lnTo>
                      <a:pt x="251" y="331"/>
                    </a:lnTo>
                    <a:lnTo>
                      <a:pt x="242" y="398"/>
                    </a:lnTo>
                    <a:lnTo>
                      <a:pt x="203" y="369"/>
                    </a:lnTo>
                    <a:lnTo>
                      <a:pt x="127" y="387"/>
                    </a:lnTo>
                    <a:lnTo>
                      <a:pt x="94" y="362"/>
                    </a:lnTo>
                    <a:lnTo>
                      <a:pt x="51" y="360"/>
                    </a:lnTo>
                    <a:lnTo>
                      <a:pt x="29" y="249"/>
                    </a:lnTo>
                    <a:lnTo>
                      <a:pt x="0" y="89"/>
                    </a:lnTo>
                    <a:close/>
                  </a:path>
                </a:pathLst>
              </a:custGeom>
              <a:solidFill>
                <a:schemeClr val="accent5"/>
              </a:solidFill>
              <a:ln w="19050">
                <a:solidFill>
                  <a:schemeClr val="tx1"/>
                </a:solidFill>
                <a:prstDash val="solid"/>
                <a:round/>
                <a:headEnd/>
                <a:tailEnd/>
              </a:ln>
            </p:spPr>
            <p:txBody>
              <a:bodyPr wrap="none"/>
              <a:lstStyle/>
              <a:p>
                <a:pPr defTabSz="456789">
                  <a:defRPr/>
                </a:pPr>
                <a:endParaRPr lang="en-US" sz="1500" b="1">
                  <a:solidFill>
                    <a:srgbClr val="000000"/>
                  </a:solidFill>
                  <a:latin typeface="Arial" panose="020B0604020202020204"/>
                </a:endParaRPr>
              </a:p>
            </p:txBody>
          </p:sp>
          <p:sp>
            <p:nvSpPr>
              <p:cNvPr id="173" name="Shape - North Dakota"/>
              <p:cNvSpPr>
                <a:spLocks noChangeAspect="1"/>
              </p:cNvSpPr>
              <p:nvPr/>
            </p:nvSpPr>
            <p:spPr bwMode="auto">
              <a:xfrm>
                <a:off x="3753868" y="1413814"/>
                <a:ext cx="875740" cy="512889"/>
              </a:xfrm>
              <a:custGeom>
                <a:avLst/>
                <a:gdLst>
                  <a:gd name="T0" fmla="*/ 2147483647 w 555"/>
                  <a:gd name="T1" fmla="*/ 0 h 325"/>
                  <a:gd name="T2" fmla="*/ 2147483647 w 555"/>
                  <a:gd name="T3" fmla="*/ 2147483647 h 325"/>
                  <a:gd name="T4" fmla="*/ 2147483647 w 555"/>
                  <a:gd name="T5" fmla="*/ 2147483647 h 325"/>
                  <a:gd name="T6" fmla="*/ 2147483647 w 555"/>
                  <a:gd name="T7" fmla="*/ 2147483647 h 325"/>
                  <a:gd name="T8" fmla="*/ 2147483647 w 555"/>
                  <a:gd name="T9" fmla="*/ 2147483647 h 325"/>
                  <a:gd name="T10" fmla="*/ 2147483647 w 555"/>
                  <a:gd name="T11" fmla="*/ 2147483647 h 325"/>
                  <a:gd name="T12" fmla="*/ 2147483647 w 555"/>
                  <a:gd name="T13" fmla="*/ 2147483647 h 325"/>
                  <a:gd name="T14" fmla="*/ 0 w 555"/>
                  <a:gd name="T15" fmla="*/ 2147483647 h 325"/>
                  <a:gd name="T16" fmla="*/ 2147483647 w 555"/>
                  <a:gd name="T17" fmla="*/ 0 h 32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555"/>
                  <a:gd name="T28" fmla="*/ 0 h 325"/>
                  <a:gd name="T29" fmla="*/ 555 w 555"/>
                  <a:gd name="T30" fmla="*/ 325 h 325"/>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555" h="325">
                    <a:moveTo>
                      <a:pt x="2" y="0"/>
                    </a:moveTo>
                    <a:lnTo>
                      <a:pt x="465" y="10"/>
                    </a:lnTo>
                    <a:lnTo>
                      <a:pt x="500" y="106"/>
                    </a:lnTo>
                    <a:lnTo>
                      <a:pt x="532" y="179"/>
                    </a:lnTo>
                    <a:lnTo>
                      <a:pt x="555" y="298"/>
                    </a:lnTo>
                    <a:lnTo>
                      <a:pt x="541" y="325"/>
                    </a:lnTo>
                    <a:lnTo>
                      <a:pt x="370" y="320"/>
                    </a:lnTo>
                    <a:lnTo>
                      <a:pt x="0" y="314"/>
                    </a:lnTo>
                    <a:lnTo>
                      <a:pt x="2" y="0"/>
                    </a:lnTo>
                    <a:close/>
                  </a:path>
                </a:pathLst>
              </a:custGeom>
              <a:solidFill>
                <a:schemeClr val="accent3"/>
              </a:solidFill>
              <a:ln w="19050">
                <a:solidFill>
                  <a:schemeClr val="tx1"/>
                </a:solidFill>
                <a:prstDash val="solid"/>
                <a:round/>
                <a:headEnd/>
                <a:tailEnd/>
              </a:ln>
            </p:spPr>
            <p:txBody>
              <a:bodyPr wrap="none"/>
              <a:lstStyle/>
              <a:p>
                <a:pPr defTabSz="456789">
                  <a:defRPr/>
                </a:pPr>
                <a:endParaRPr lang="en-US" sz="1500" b="1">
                  <a:solidFill>
                    <a:prstClr val="white"/>
                  </a:solidFill>
                  <a:latin typeface="Arial" panose="020B0604020202020204"/>
                </a:endParaRPr>
              </a:p>
            </p:txBody>
          </p:sp>
          <p:sp>
            <p:nvSpPr>
              <p:cNvPr id="174" name="Shape - North Carolina"/>
              <p:cNvSpPr>
                <a:spLocks noChangeAspect="1"/>
              </p:cNvSpPr>
              <p:nvPr/>
            </p:nvSpPr>
            <p:spPr bwMode="auto">
              <a:xfrm>
                <a:off x="6297006" y="3071459"/>
                <a:ext cx="1112126" cy="485556"/>
              </a:xfrm>
              <a:custGeom>
                <a:avLst/>
                <a:gdLst>
                  <a:gd name="T0" fmla="*/ 2147483647 w 704"/>
                  <a:gd name="T1" fmla="*/ 2147483647 h 308"/>
                  <a:gd name="T2" fmla="*/ 0 w 704"/>
                  <a:gd name="T3" fmla="*/ 2147483647 h 308"/>
                  <a:gd name="T4" fmla="*/ 2147483647 w 704"/>
                  <a:gd name="T5" fmla="*/ 2147483647 h 308"/>
                  <a:gd name="T6" fmla="*/ 2147483647 w 704"/>
                  <a:gd name="T7" fmla="*/ 2147483647 h 308"/>
                  <a:gd name="T8" fmla="*/ 2147483647 w 704"/>
                  <a:gd name="T9" fmla="*/ 2147483647 h 308"/>
                  <a:gd name="T10" fmla="*/ 2147483647 w 704"/>
                  <a:gd name="T11" fmla="*/ 2147483647 h 308"/>
                  <a:gd name="T12" fmla="*/ 2147483647 w 704"/>
                  <a:gd name="T13" fmla="*/ 2147483647 h 308"/>
                  <a:gd name="T14" fmla="*/ 2147483647 w 704"/>
                  <a:gd name="T15" fmla="*/ 2147483647 h 308"/>
                  <a:gd name="T16" fmla="*/ 2147483647 w 704"/>
                  <a:gd name="T17" fmla="*/ 2147483647 h 308"/>
                  <a:gd name="T18" fmla="*/ 2147483647 w 704"/>
                  <a:gd name="T19" fmla="*/ 2147483647 h 308"/>
                  <a:gd name="T20" fmla="*/ 2147483647 w 704"/>
                  <a:gd name="T21" fmla="*/ 2147483647 h 308"/>
                  <a:gd name="T22" fmla="*/ 2147483647 w 704"/>
                  <a:gd name="T23" fmla="*/ 2147483647 h 308"/>
                  <a:gd name="T24" fmla="*/ 2147483647 w 704"/>
                  <a:gd name="T25" fmla="*/ 2147483647 h 308"/>
                  <a:gd name="T26" fmla="*/ 2147483647 w 704"/>
                  <a:gd name="T27" fmla="*/ 2147483647 h 308"/>
                  <a:gd name="T28" fmla="*/ 2147483647 w 704"/>
                  <a:gd name="T29" fmla="*/ 2147483647 h 308"/>
                  <a:gd name="T30" fmla="*/ 2147483647 w 704"/>
                  <a:gd name="T31" fmla="*/ 2147483647 h 308"/>
                  <a:gd name="T32" fmla="*/ 2147483647 w 704"/>
                  <a:gd name="T33" fmla="*/ 2147483647 h 308"/>
                  <a:gd name="T34" fmla="*/ 2147483647 w 704"/>
                  <a:gd name="T35" fmla="*/ 2147483647 h 308"/>
                  <a:gd name="T36" fmla="*/ 2147483647 w 704"/>
                  <a:gd name="T37" fmla="*/ 2147483647 h 308"/>
                  <a:gd name="T38" fmla="*/ 2147483647 w 704"/>
                  <a:gd name="T39" fmla="*/ 2147483647 h 308"/>
                  <a:gd name="T40" fmla="*/ 2147483647 w 704"/>
                  <a:gd name="T41" fmla="*/ 2147483647 h 308"/>
                  <a:gd name="T42" fmla="*/ 2147483647 w 704"/>
                  <a:gd name="T43" fmla="*/ 2147483647 h 308"/>
                  <a:gd name="T44" fmla="*/ 2147483647 w 704"/>
                  <a:gd name="T45" fmla="*/ 2147483647 h 308"/>
                  <a:gd name="T46" fmla="*/ 2147483647 w 704"/>
                  <a:gd name="T47" fmla="*/ 2147483647 h 308"/>
                  <a:gd name="T48" fmla="*/ 2147483647 w 704"/>
                  <a:gd name="T49" fmla="*/ 2147483647 h 308"/>
                  <a:gd name="T50" fmla="*/ 2147483647 w 704"/>
                  <a:gd name="T51" fmla="*/ 2147483647 h 308"/>
                  <a:gd name="T52" fmla="*/ 2147483647 w 704"/>
                  <a:gd name="T53" fmla="*/ 2147483647 h 308"/>
                  <a:gd name="T54" fmla="*/ 2147483647 w 704"/>
                  <a:gd name="T55" fmla="*/ 2147483647 h 308"/>
                  <a:gd name="T56" fmla="*/ 2147483647 w 704"/>
                  <a:gd name="T57" fmla="*/ 2147483647 h 308"/>
                  <a:gd name="T58" fmla="*/ 2147483647 w 704"/>
                  <a:gd name="T59" fmla="*/ 0 h 308"/>
                  <a:gd name="T60" fmla="*/ 2147483647 w 704"/>
                  <a:gd name="T61" fmla="*/ 2147483647 h 308"/>
                  <a:gd name="T62" fmla="*/ 2147483647 w 704"/>
                  <a:gd name="T63" fmla="*/ 2147483647 h 308"/>
                  <a:gd name="T64" fmla="*/ 2147483647 w 704"/>
                  <a:gd name="T65" fmla="*/ 2147483647 h 308"/>
                  <a:gd name="T66" fmla="*/ 2147483647 w 704"/>
                  <a:gd name="T67" fmla="*/ 2147483647 h 308"/>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704"/>
                  <a:gd name="T103" fmla="*/ 0 h 308"/>
                  <a:gd name="T104" fmla="*/ 704 w 704"/>
                  <a:gd name="T105" fmla="*/ 308 h 308"/>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704" h="308">
                    <a:moveTo>
                      <a:pt x="24" y="228"/>
                    </a:moveTo>
                    <a:lnTo>
                      <a:pt x="0" y="294"/>
                    </a:lnTo>
                    <a:lnTo>
                      <a:pt x="91" y="285"/>
                    </a:lnTo>
                    <a:lnTo>
                      <a:pt x="127" y="255"/>
                    </a:lnTo>
                    <a:lnTo>
                      <a:pt x="251" y="222"/>
                    </a:lnTo>
                    <a:lnTo>
                      <a:pt x="285" y="240"/>
                    </a:lnTo>
                    <a:lnTo>
                      <a:pt x="367" y="228"/>
                    </a:lnTo>
                    <a:lnTo>
                      <a:pt x="367" y="233"/>
                    </a:lnTo>
                    <a:lnTo>
                      <a:pt x="489" y="308"/>
                    </a:lnTo>
                    <a:lnTo>
                      <a:pt x="561" y="286"/>
                    </a:lnTo>
                    <a:lnTo>
                      <a:pt x="601" y="201"/>
                    </a:lnTo>
                    <a:lnTo>
                      <a:pt x="671" y="177"/>
                    </a:lnTo>
                    <a:lnTo>
                      <a:pt x="704" y="115"/>
                    </a:lnTo>
                    <a:lnTo>
                      <a:pt x="702" y="39"/>
                    </a:lnTo>
                    <a:lnTo>
                      <a:pt x="693" y="101"/>
                    </a:lnTo>
                    <a:lnTo>
                      <a:pt x="655" y="155"/>
                    </a:lnTo>
                    <a:lnTo>
                      <a:pt x="640" y="151"/>
                    </a:lnTo>
                    <a:lnTo>
                      <a:pt x="587" y="165"/>
                    </a:lnTo>
                    <a:lnTo>
                      <a:pt x="587" y="148"/>
                    </a:lnTo>
                    <a:lnTo>
                      <a:pt x="640" y="130"/>
                    </a:lnTo>
                    <a:lnTo>
                      <a:pt x="592" y="124"/>
                    </a:lnTo>
                    <a:lnTo>
                      <a:pt x="646" y="107"/>
                    </a:lnTo>
                    <a:lnTo>
                      <a:pt x="666" y="116"/>
                    </a:lnTo>
                    <a:lnTo>
                      <a:pt x="677" y="57"/>
                    </a:lnTo>
                    <a:lnTo>
                      <a:pt x="663" y="43"/>
                    </a:lnTo>
                    <a:lnTo>
                      <a:pt x="599" y="67"/>
                    </a:lnTo>
                    <a:lnTo>
                      <a:pt x="601" y="31"/>
                    </a:lnTo>
                    <a:lnTo>
                      <a:pt x="628" y="40"/>
                    </a:lnTo>
                    <a:lnTo>
                      <a:pt x="663" y="13"/>
                    </a:lnTo>
                    <a:lnTo>
                      <a:pt x="644" y="0"/>
                    </a:lnTo>
                    <a:lnTo>
                      <a:pt x="434" y="48"/>
                    </a:lnTo>
                    <a:lnTo>
                      <a:pt x="176" y="100"/>
                    </a:lnTo>
                    <a:lnTo>
                      <a:pt x="58" y="227"/>
                    </a:lnTo>
                    <a:lnTo>
                      <a:pt x="24" y="228"/>
                    </a:lnTo>
                    <a:close/>
                  </a:path>
                </a:pathLst>
              </a:custGeom>
              <a:solidFill>
                <a:schemeClr val="tx2"/>
              </a:solidFill>
              <a:ln w="19050">
                <a:solidFill>
                  <a:schemeClr val="tx1"/>
                </a:solidFill>
                <a:prstDash val="solid"/>
                <a:round/>
                <a:headEnd/>
                <a:tailEnd/>
              </a:ln>
            </p:spPr>
            <p:txBody>
              <a:bodyPr wrap="none"/>
              <a:lstStyle/>
              <a:p>
                <a:pPr defTabSz="456789">
                  <a:defRPr/>
                </a:pPr>
                <a:endParaRPr lang="en-US" sz="1500" b="1">
                  <a:solidFill>
                    <a:srgbClr val="000000"/>
                  </a:solidFill>
                  <a:latin typeface="Arial" panose="020B0604020202020204"/>
                </a:endParaRPr>
              </a:p>
            </p:txBody>
          </p:sp>
          <p:grpSp>
            <p:nvGrpSpPr>
              <p:cNvPr id="175" name="Shape - New York"/>
              <p:cNvGrpSpPr>
                <a:grpSpLocks/>
              </p:cNvGrpSpPr>
              <p:nvPr/>
            </p:nvGrpSpPr>
            <p:grpSpPr bwMode="auto">
              <a:xfrm>
                <a:off x="6596851" y="1629260"/>
                <a:ext cx="1043908" cy="709041"/>
                <a:chOff x="4071" y="893"/>
                <a:chExt cx="658" cy="440"/>
              </a:xfrm>
              <a:solidFill>
                <a:schemeClr val="accent6"/>
              </a:solidFill>
            </p:grpSpPr>
            <p:sp>
              <p:nvSpPr>
                <p:cNvPr id="270" name="Shape -"/>
                <p:cNvSpPr>
                  <a:spLocks noChangeAspect="1"/>
                </p:cNvSpPr>
                <p:nvPr/>
              </p:nvSpPr>
              <p:spPr bwMode="auto">
                <a:xfrm>
                  <a:off x="4071" y="893"/>
                  <a:ext cx="521" cy="417"/>
                </a:xfrm>
                <a:custGeom>
                  <a:avLst/>
                  <a:gdLst>
                    <a:gd name="T0" fmla="*/ 41 w 524"/>
                    <a:gd name="T1" fmla="*/ 286 h 426"/>
                    <a:gd name="T2" fmla="*/ 90 w 524"/>
                    <a:gd name="T3" fmla="*/ 261 h 426"/>
                    <a:gd name="T4" fmla="*/ 157 w 524"/>
                    <a:gd name="T5" fmla="*/ 255 h 426"/>
                    <a:gd name="T6" fmla="*/ 173 w 524"/>
                    <a:gd name="T7" fmla="*/ 233 h 426"/>
                    <a:gd name="T8" fmla="*/ 197 w 524"/>
                    <a:gd name="T9" fmla="*/ 230 h 426"/>
                    <a:gd name="T10" fmla="*/ 211 w 524"/>
                    <a:gd name="T11" fmla="*/ 206 h 426"/>
                    <a:gd name="T12" fmla="*/ 233 w 524"/>
                    <a:gd name="T13" fmla="*/ 197 h 426"/>
                    <a:gd name="T14" fmla="*/ 223 w 524"/>
                    <a:gd name="T15" fmla="*/ 152 h 426"/>
                    <a:gd name="T16" fmla="*/ 209 w 524"/>
                    <a:gd name="T17" fmla="*/ 140 h 426"/>
                    <a:gd name="T18" fmla="*/ 237 w 524"/>
                    <a:gd name="T19" fmla="*/ 104 h 426"/>
                    <a:gd name="T20" fmla="*/ 255 w 524"/>
                    <a:gd name="T21" fmla="*/ 104 h 426"/>
                    <a:gd name="T22" fmla="*/ 316 w 524"/>
                    <a:gd name="T23" fmla="*/ 28 h 426"/>
                    <a:gd name="T24" fmla="*/ 410 w 524"/>
                    <a:gd name="T25" fmla="*/ 0 h 426"/>
                    <a:gd name="T26" fmla="*/ 421 w 524"/>
                    <a:gd name="T27" fmla="*/ 72 h 426"/>
                    <a:gd name="T28" fmla="*/ 425 w 524"/>
                    <a:gd name="T29" fmla="*/ 69 h 426"/>
                    <a:gd name="T30" fmla="*/ 448 w 524"/>
                    <a:gd name="T31" fmla="*/ 94 h 426"/>
                    <a:gd name="T32" fmla="*/ 449 w 524"/>
                    <a:gd name="T33" fmla="*/ 167 h 426"/>
                    <a:gd name="T34" fmla="*/ 477 w 524"/>
                    <a:gd name="T35" fmla="*/ 227 h 426"/>
                    <a:gd name="T36" fmla="*/ 488 w 524"/>
                    <a:gd name="T37" fmla="*/ 304 h 426"/>
                    <a:gd name="T38" fmla="*/ 491 w 524"/>
                    <a:gd name="T39" fmla="*/ 371 h 426"/>
                    <a:gd name="T40" fmla="*/ 524 w 524"/>
                    <a:gd name="T41" fmla="*/ 394 h 426"/>
                    <a:gd name="T42" fmla="*/ 500 w 524"/>
                    <a:gd name="T43" fmla="*/ 426 h 426"/>
                    <a:gd name="T44" fmla="*/ 439 w 524"/>
                    <a:gd name="T45" fmla="*/ 388 h 426"/>
                    <a:gd name="T46" fmla="*/ 407 w 524"/>
                    <a:gd name="T47" fmla="*/ 391 h 426"/>
                    <a:gd name="T48" fmla="*/ 376 w 524"/>
                    <a:gd name="T49" fmla="*/ 382 h 426"/>
                    <a:gd name="T50" fmla="*/ 378 w 524"/>
                    <a:gd name="T51" fmla="*/ 359 h 426"/>
                    <a:gd name="T52" fmla="*/ 358 w 524"/>
                    <a:gd name="T53" fmla="*/ 352 h 426"/>
                    <a:gd name="T54" fmla="*/ 15 w 524"/>
                    <a:gd name="T55" fmla="*/ 417 h 426"/>
                    <a:gd name="T56" fmla="*/ 0 w 524"/>
                    <a:gd name="T57" fmla="*/ 398 h 426"/>
                    <a:gd name="T58" fmla="*/ 53 w 524"/>
                    <a:gd name="T59" fmla="*/ 322 h 426"/>
                    <a:gd name="T60" fmla="*/ 41 w 524"/>
                    <a:gd name="T61" fmla="*/ 286 h 42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524"/>
                    <a:gd name="T94" fmla="*/ 0 h 426"/>
                    <a:gd name="T95" fmla="*/ 524 w 524"/>
                    <a:gd name="T96" fmla="*/ 426 h 42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524" h="426">
                      <a:moveTo>
                        <a:pt x="41" y="286"/>
                      </a:moveTo>
                      <a:lnTo>
                        <a:pt x="90" y="261"/>
                      </a:lnTo>
                      <a:lnTo>
                        <a:pt x="157" y="255"/>
                      </a:lnTo>
                      <a:lnTo>
                        <a:pt x="173" y="233"/>
                      </a:lnTo>
                      <a:lnTo>
                        <a:pt x="197" y="230"/>
                      </a:lnTo>
                      <a:lnTo>
                        <a:pt x="211" y="206"/>
                      </a:lnTo>
                      <a:lnTo>
                        <a:pt x="233" y="197"/>
                      </a:lnTo>
                      <a:lnTo>
                        <a:pt x="223" y="152"/>
                      </a:lnTo>
                      <a:lnTo>
                        <a:pt x="209" y="140"/>
                      </a:lnTo>
                      <a:lnTo>
                        <a:pt x="237" y="104"/>
                      </a:lnTo>
                      <a:lnTo>
                        <a:pt x="255" y="104"/>
                      </a:lnTo>
                      <a:lnTo>
                        <a:pt x="316" y="28"/>
                      </a:lnTo>
                      <a:lnTo>
                        <a:pt x="410" y="0"/>
                      </a:lnTo>
                      <a:lnTo>
                        <a:pt x="421" y="72"/>
                      </a:lnTo>
                      <a:lnTo>
                        <a:pt x="425" y="69"/>
                      </a:lnTo>
                      <a:lnTo>
                        <a:pt x="448" y="94"/>
                      </a:lnTo>
                      <a:lnTo>
                        <a:pt x="449" y="167"/>
                      </a:lnTo>
                      <a:lnTo>
                        <a:pt x="477" y="227"/>
                      </a:lnTo>
                      <a:lnTo>
                        <a:pt x="488" y="304"/>
                      </a:lnTo>
                      <a:lnTo>
                        <a:pt x="491" y="371"/>
                      </a:lnTo>
                      <a:lnTo>
                        <a:pt x="524" y="394"/>
                      </a:lnTo>
                      <a:lnTo>
                        <a:pt x="500" y="426"/>
                      </a:lnTo>
                      <a:lnTo>
                        <a:pt x="439" y="388"/>
                      </a:lnTo>
                      <a:lnTo>
                        <a:pt x="407" y="391"/>
                      </a:lnTo>
                      <a:lnTo>
                        <a:pt x="376" y="382"/>
                      </a:lnTo>
                      <a:lnTo>
                        <a:pt x="378" y="359"/>
                      </a:lnTo>
                      <a:lnTo>
                        <a:pt x="358" y="352"/>
                      </a:lnTo>
                      <a:lnTo>
                        <a:pt x="15" y="417"/>
                      </a:lnTo>
                      <a:lnTo>
                        <a:pt x="0" y="398"/>
                      </a:lnTo>
                      <a:lnTo>
                        <a:pt x="53" y="322"/>
                      </a:lnTo>
                      <a:lnTo>
                        <a:pt x="41" y="286"/>
                      </a:lnTo>
                      <a:close/>
                    </a:path>
                  </a:pathLst>
                </a:custGeom>
                <a:solidFill>
                  <a:schemeClr val="accent3"/>
                </a:solidFill>
                <a:ln w="19050">
                  <a:solidFill>
                    <a:schemeClr val="tx1"/>
                  </a:solidFill>
                  <a:prstDash val="solid"/>
                  <a:round/>
                  <a:headEnd/>
                  <a:tailEnd/>
                </a:ln>
              </p:spPr>
              <p:txBody>
                <a:bodyPr wrap="none"/>
                <a:lstStyle/>
                <a:p>
                  <a:pPr defTabSz="456789">
                    <a:defRPr/>
                  </a:pPr>
                  <a:endParaRPr lang="en-US" sz="1500" b="1">
                    <a:solidFill>
                      <a:srgbClr val="000000"/>
                    </a:solidFill>
                    <a:latin typeface="Arial" panose="020B0604020202020204"/>
                  </a:endParaRPr>
                </a:p>
              </p:txBody>
            </p:sp>
            <p:sp>
              <p:nvSpPr>
                <p:cNvPr id="271" name="Shape -"/>
                <p:cNvSpPr>
                  <a:spLocks noChangeAspect="1"/>
                </p:cNvSpPr>
                <p:nvPr/>
              </p:nvSpPr>
              <p:spPr bwMode="auto">
                <a:xfrm>
                  <a:off x="4578" y="1244"/>
                  <a:ext cx="151" cy="89"/>
                </a:xfrm>
                <a:custGeom>
                  <a:avLst/>
                  <a:gdLst>
                    <a:gd name="T0" fmla="*/ 0 w 152"/>
                    <a:gd name="T1" fmla="*/ 67 h 91"/>
                    <a:gd name="T2" fmla="*/ 63 w 152"/>
                    <a:gd name="T3" fmla="*/ 37 h 91"/>
                    <a:gd name="T4" fmla="*/ 124 w 152"/>
                    <a:gd name="T5" fmla="*/ 0 h 91"/>
                    <a:gd name="T6" fmla="*/ 134 w 152"/>
                    <a:gd name="T7" fmla="*/ 1 h 91"/>
                    <a:gd name="T8" fmla="*/ 152 w 152"/>
                    <a:gd name="T9" fmla="*/ 3 h 91"/>
                    <a:gd name="T10" fmla="*/ 93 w 152"/>
                    <a:gd name="T11" fmla="*/ 50 h 91"/>
                    <a:gd name="T12" fmla="*/ 18 w 152"/>
                    <a:gd name="T13" fmla="*/ 91 h 91"/>
                    <a:gd name="T14" fmla="*/ 0 w 152"/>
                    <a:gd name="T15" fmla="*/ 67 h 91"/>
                    <a:gd name="T16" fmla="*/ 0 60000 65536"/>
                    <a:gd name="T17" fmla="*/ 0 60000 65536"/>
                    <a:gd name="T18" fmla="*/ 0 60000 65536"/>
                    <a:gd name="T19" fmla="*/ 0 60000 65536"/>
                    <a:gd name="T20" fmla="*/ 0 60000 65536"/>
                    <a:gd name="T21" fmla="*/ 0 60000 65536"/>
                    <a:gd name="T22" fmla="*/ 0 60000 65536"/>
                    <a:gd name="T23" fmla="*/ 0 60000 65536"/>
                    <a:gd name="T24" fmla="*/ 0 w 152"/>
                    <a:gd name="T25" fmla="*/ 0 h 91"/>
                    <a:gd name="T26" fmla="*/ 152 w 152"/>
                    <a:gd name="T27" fmla="*/ 91 h 91"/>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52" h="91">
                      <a:moveTo>
                        <a:pt x="0" y="67"/>
                      </a:moveTo>
                      <a:lnTo>
                        <a:pt x="63" y="37"/>
                      </a:lnTo>
                      <a:lnTo>
                        <a:pt x="124" y="0"/>
                      </a:lnTo>
                      <a:lnTo>
                        <a:pt x="134" y="1"/>
                      </a:lnTo>
                      <a:lnTo>
                        <a:pt x="152" y="3"/>
                      </a:lnTo>
                      <a:lnTo>
                        <a:pt x="93" y="50"/>
                      </a:lnTo>
                      <a:lnTo>
                        <a:pt x="18" y="91"/>
                      </a:lnTo>
                      <a:lnTo>
                        <a:pt x="0" y="67"/>
                      </a:lnTo>
                      <a:close/>
                    </a:path>
                  </a:pathLst>
                </a:custGeom>
                <a:solidFill>
                  <a:schemeClr val="accent3"/>
                </a:solidFill>
                <a:ln w="19050">
                  <a:solidFill>
                    <a:schemeClr val="tx1"/>
                  </a:solidFill>
                  <a:prstDash val="solid"/>
                  <a:round/>
                  <a:headEnd/>
                  <a:tailEnd/>
                </a:ln>
              </p:spPr>
              <p:txBody>
                <a:bodyPr wrap="none"/>
                <a:lstStyle/>
                <a:p>
                  <a:pPr defTabSz="456789">
                    <a:defRPr/>
                  </a:pPr>
                  <a:endParaRPr lang="en-US" sz="1500" b="1">
                    <a:solidFill>
                      <a:srgbClr val="000000"/>
                    </a:solidFill>
                    <a:latin typeface="Arial" panose="020B0604020202020204"/>
                  </a:endParaRPr>
                </a:p>
              </p:txBody>
            </p:sp>
          </p:grpSp>
          <p:sp>
            <p:nvSpPr>
              <p:cNvPr id="176" name="Shape - New Mexico"/>
              <p:cNvSpPr>
                <a:spLocks noChangeAspect="1"/>
              </p:cNvSpPr>
              <p:nvPr/>
            </p:nvSpPr>
            <p:spPr bwMode="auto">
              <a:xfrm>
                <a:off x="2936827" y="3330315"/>
                <a:ext cx="897951" cy="889115"/>
              </a:xfrm>
              <a:custGeom>
                <a:avLst/>
                <a:gdLst>
                  <a:gd name="T0" fmla="*/ 2147483647 w 568"/>
                  <a:gd name="T1" fmla="*/ 0 h 563"/>
                  <a:gd name="T2" fmla="*/ 2147483647 w 568"/>
                  <a:gd name="T3" fmla="*/ 2147483647 h 563"/>
                  <a:gd name="T4" fmla="*/ 2147483647 w 568"/>
                  <a:gd name="T5" fmla="*/ 2147483647 h 563"/>
                  <a:gd name="T6" fmla="*/ 2147483647 w 568"/>
                  <a:gd name="T7" fmla="*/ 2147483647 h 563"/>
                  <a:gd name="T8" fmla="*/ 2147483647 w 568"/>
                  <a:gd name="T9" fmla="*/ 2147483647 h 563"/>
                  <a:gd name="T10" fmla="*/ 2147483647 w 568"/>
                  <a:gd name="T11" fmla="*/ 2147483647 h 563"/>
                  <a:gd name="T12" fmla="*/ 2147483647 w 568"/>
                  <a:gd name="T13" fmla="*/ 2147483647 h 563"/>
                  <a:gd name="T14" fmla="*/ 2147483647 w 568"/>
                  <a:gd name="T15" fmla="*/ 2147483647 h 563"/>
                  <a:gd name="T16" fmla="*/ 0 w 568"/>
                  <a:gd name="T17" fmla="*/ 2147483647 h 563"/>
                  <a:gd name="T18" fmla="*/ 2147483647 w 568"/>
                  <a:gd name="T19" fmla="*/ 2147483647 h 563"/>
                  <a:gd name="T20" fmla="*/ 2147483647 w 568"/>
                  <a:gd name="T21" fmla="*/ 0 h 563"/>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568"/>
                  <a:gd name="T34" fmla="*/ 0 h 563"/>
                  <a:gd name="T35" fmla="*/ 568 w 568"/>
                  <a:gd name="T36" fmla="*/ 563 h 563"/>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568" h="563">
                    <a:moveTo>
                      <a:pt x="69" y="0"/>
                    </a:moveTo>
                    <a:lnTo>
                      <a:pt x="568" y="22"/>
                    </a:lnTo>
                    <a:lnTo>
                      <a:pt x="544" y="520"/>
                    </a:lnTo>
                    <a:lnTo>
                      <a:pt x="382" y="511"/>
                    </a:lnTo>
                    <a:lnTo>
                      <a:pt x="230" y="507"/>
                    </a:lnTo>
                    <a:lnTo>
                      <a:pt x="230" y="526"/>
                    </a:lnTo>
                    <a:lnTo>
                      <a:pt x="103" y="526"/>
                    </a:lnTo>
                    <a:lnTo>
                      <a:pt x="95" y="563"/>
                    </a:lnTo>
                    <a:lnTo>
                      <a:pt x="0" y="551"/>
                    </a:lnTo>
                    <a:lnTo>
                      <a:pt x="54" y="130"/>
                    </a:lnTo>
                    <a:lnTo>
                      <a:pt x="69" y="0"/>
                    </a:lnTo>
                    <a:close/>
                  </a:path>
                </a:pathLst>
              </a:custGeom>
              <a:solidFill>
                <a:srgbClr val="CCCCCC"/>
              </a:solidFill>
              <a:ln w="19050">
                <a:solidFill>
                  <a:schemeClr val="tx1"/>
                </a:solidFill>
                <a:prstDash val="solid"/>
                <a:round/>
                <a:headEnd/>
                <a:tailEnd/>
              </a:ln>
            </p:spPr>
            <p:txBody>
              <a:bodyPr wrap="none"/>
              <a:lstStyle/>
              <a:p>
                <a:pPr defTabSz="456789">
                  <a:defRPr/>
                </a:pPr>
                <a:endParaRPr lang="en-US" sz="1500" b="1">
                  <a:solidFill>
                    <a:srgbClr val="000000"/>
                  </a:solidFill>
                  <a:latin typeface="Arial" panose="020B0604020202020204"/>
                </a:endParaRPr>
              </a:p>
            </p:txBody>
          </p:sp>
          <p:sp>
            <p:nvSpPr>
              <p:cNvPr id="177" name="Shape - New Jersey"/>
              <p:cNvSpPr>
                <a:spLocks noChangeAspect="1"/>
              </p:cNvSpPr>
              <p:nvPr/>
            </p:nvSpPr>
            <p:spPr bwMode="auto">
              <a:xfrm>
                <a:off x="7209234" y="2238617"/>
                <a:ext cx="196725" cy="390697"/>
              </a:xfrm>
              <a:custGeom>
                <a:avLst/>
                <a:gdLst>
                  <a:gd name="T0" fmla="*/ 2147483647 w 125"/>
                  <a:gd name="T1" fmla="*/ 2147483647 h 247"/>
                  <a:gd name="T2" fmla="*/ 2147483647 w 125"/>
                  <a:gd name="T3" fmla="*/ 0 h 247"/>
                  <a:gd name="T4" fmla="*/ 2147483647 w 125"/>
                  <a:gd name="T5" fmla="*/ 2147483647 h 247"/>
                  <a:gd name="T6" fmla="*/ 2147483647 w 125"/>
                  <a:gd name="T7" fmla="*/ 2147483647 h 247"/>
                  <a:gd name="T8" fmla="*/ 2147483647 w 125"/>
                  <a:gd name="T9" fmla="*/ 2147483647 h 247"/>
                  <a:gd name="T10" fmla="*/ 2147483647 w 125"/>
                  <a:gd name="T11" fmla="*/ 2147483647 h 247"/>
                  <a:gd name="T12" fmla="*/ 2147483647 w 125"/>
                  <a:gd name="T13" fmla="*/ 2147483647 h 247"/>
                  <a:gd name="T14" fmla="*/ 2147483647 w 125"/>
                  <a:gd name="T15" fmla="*/ 2147483647 h 247"/>
                  <a:gd name="T16" fmla="*/ 2147483647 w 125"/>
                  <a:gd name="T17" fmla="*/ 2147483647 h 247"/>
                  <a:gd name="T18" fmla="*/ 2147483647 w 125"/>
                  <a:gd name="T19" fmla="*/ 2147483647 h 247"/>
                  <a:gd name="T20" fmla="*/ 2147483647 w 125"/>
                  <a:gd name="T21" fmla="*/ 2147483647 h 247"/>
                  <a:gd name="T22" fmla="*/ 0 w 125"/>
                  <a:gd name="T23" fmla="*/ 2147483647 h 247"/>
                  <a:gd name="T24" fmla="*/ 2147483647 w 125"/>
                  <a:gd name="T25" fmla="*/ 2147483647 h 247"/>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25"/>
                  <a:gd name="T40" fmla="*/ 0 h 247"/>
                  <a:gd name="T41" fmla="*/ 125 w 125"/>
                  <a:gd name="T42" fmla="*/ 247 h 247"/>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25" h="247">
                    <a:moveTo>
                      <a:pt x="22" y="2"/>
                    </a:moveTo>
                    <a:lnTo>
                      <a:pt x="52" y="0"/>
                    </a:lnTo>
                    <a:lnTo>
                      <a:pt x="112" y="37"/>
                    </a:lnTo>
                    <a:lnTo>
                      <a:pt x="103" y="67"/>
                    </a:lnTo>
                    <a:lnTo>
                      <a:pt x="124" y="86"/>
                    </a:lnTo>
                    <a:lnTo>
                      <a:pt x="125" y="203"/>
                    </a:lnTo>
                    <a:lnTo>
                      <a:pt x="104" y="247"/>
                    </a:lnTo>
                    <a:lnTo>
                      <a:pt x="81" y="231"/>
                    </a:lnTo>
                    <a:lnTo>
                      <a:pt x="55" y="230"/>
                    </a:lnTo>
                    <a:lnTo>
                      <a:pt x="12" y="206"/>
                    </a:lnTo>
                    <a:lnTo>
                      <a:pt x="45" y="133"/>
                    </a:lnTo>
                    <a:lnTo>
                      <a:pt x="0" y="94"/>
                    </a:lnTo>
                    <a:lnTo>
                      <a:pt x="22" y="2"/>
                    </a:lnTo>
                    <a:close/>
                  </a:path>
                </a:pathLst>
              </a:custGeom>
              <a:solidFill>
                <a:schemeClr val="accent5"/>
              </a:solidFill>
              <a:ln w="19050">
                <a:solidFill>
                  <a:schemeClr val="tx1"/>
                </a:solidFill>
                <a:prstDash val="solid"/>
                <a:round/>
                <a:headEnd/>
                <a:tailEnd/>
              </a:ln>
            </p:spPr>
            <p:txBody>
              <a:bodyPr wrap="none"/>
              <a:lstStyle/>
              <a:p>
                <a:pPr defTabSz="456789">
                  <a:defRPr/>
                </a:pPr>
                <a:endParaRPr lang="en-US" sz="1500" b="1">
                  <a:solidFill>
                    <a:srgbClr val="000000"/>
                  </a:solidFill>
                  <a:latin typeface="Arial" panose="020B0604020202020204"/>
                </a:endParaRPr>
              </a:p>
            </p:txBody>
          </p:sp>
          <p:sp>
            <p:nvSpPr>
              <p:cNvPr id="178" name="Shape - New Hampshire"/>
              <p:cNvSpPr>
                <a:spLocks noChangeAspect="1"/>
              </p:cNvSpPr>
              <p:nvPr/>
            </p:nvSpPr>
            <p:spPr bwMode="auto">
              <a:xfrm>
                <a:off x="7399613" y="1515106"/>
                <a:ext cx="257011" cy="453400"/>
              </a:xfrm>
              <a:custGeom>
                <a:avLst/>
                <a:gdLst>
                  <a:gd name="T0" fmla="*/ 2147483647 w 162"/>
                  <a:gd name="T1" fmla="*/ 0 h 289"/>
                  <a:gd name="T2" fmla="*/ 0 w 162"/>
                  <a:gd name="T3" fmla="*/ 2147483647 h 289"/>
                  <a:gd name="T4" fmla="*/ 2147483647 w 162"/>
                  <a:gd name="T5" fmla="*/ 2147483647 h 289"/>
                  <a:gd name="T6" fmla="*/ 2147483647 w 162"/>
                  <a:gd name="T7" fmla="*/ 2147483647 h 289"/>
                  <a:gd name="T8" fmla="*/ 2147483647 w 162"/>
                  <a:gd name="T9" fmla="*/ 2147483647 h 289"/>
                  <a:gd name="T10" fmla="*/ 2147483647 w 162"/>
                  <a:gd name="T11" fmla="*/ 2147483647 h 289"/>
                  <a:gd name="T12" fmla="*/ 2147483647 w 162"/>
                  <a:gd name="T13" fmla="*/ 2147483647 h 289"/>
                  <a:gd name="T14" fmla="*/ 2147483647 w 162"/>
                  <a:gd name="T15" fmla="*/ 2147483647 h 289"/>
                  <a:gd name="T16" fmla="*/ 2147483647 w 162"/>
                  <a:gd name="T17" fmla="*/ 2147483647 h 289"/>
                  <a:gd name="T18" fmla="*/ 2147483647 w 162"/>
                  <a:gd name="T19" fmla="*/ 2147483647 h 289"/>
                  <a:gd name="T20" fmla="*/ 2147483647 w 162"/>
                  <a:gd name="T21" fmla="*/ 2147483647 h 289"/>
                  <a:gd name="T22" fmla="*/ 2147483647 w 162"/>
                  <a:gd name="T23" fmla="*/ 2147483647 h 289"/>
                  <a:gd name="T24" fmla="*/ 2147483647 w 162"/>
                  <a:gd name="T25" fmla="*/ 0 h 289"/>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62"/>
                  <a:gd name="T40" fmla="*/ 0 h 289"/>
                  <a:gd name="T41" fmla="*/ 162 w 162"/>
                  <a:gd name="T42" fmla="*/ 289 h 289"/>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62" h="289">
                    <a:moveTo>
                      <a:pt x="34" y="0"/>
                    </a:moveTo>
                    <a:lnTo>
                      <a:pt x="0" y="51"/>
                    </a:lnTo>
                    <a:lnTo>
                      <a:pt x="37" y="118"/>
                    </a:lnTo>
                    <a:lnTo>
                      <a:pt x="15" y="136"/>
                    </a:lnTo>
                    <a:lnTo>
                      <a:pt x="24" y="289"/>
                    </a:lnTo>
                    <a:lnTo>
                      <a:pt x="115" y="267"/>
                    </a:lnTo>
                    <a:lnTo>
                      <a:pt x="138" y="267"/>
                    </a:lnTo>
                    <a:lnTo>
                      <a:pt x="152" y="250"/>
                    </a:lnTo>
                    <a:lnTo>
                      <a:pt x="152" y="222"/>
                    </a:lnTo>
                    <a:lnTo>
                      <a:pt x="162" y="204"/>
                    </a:lnTo>
                    <a:lnTo>
                      <a:pt x="112" y="182"/>
                    </a:lnTo>
                    <a:lnTo>
                      <a:pt x="46" y="14"/>
                    </a:lnTo>
                    <a:lnTo>
                      <a:pt x="34" y="0"/>
                    </a:lnTo>
                    <a:close/>
                  </a:path>
                </a:pathLst>
              </a:custGeom>
              <a:solidFill>
                <a:srgbClr val="CCCCCC"/>
              </a:solidFill>
              <a:ln w="19050">
                <a:solidFill>
                  <a:schemeClr val="tx1"/>
                </a:solidFill>
                <a:prstDash val="solid"/>
                <a:round/>
                <a:headEnd/>
                <a:tailEnd/>
              </a:ln>
            </p:spPr>
            <p:txBody>
              <a:bodyPr wrap="none"/>
              <a:lstStyle/>
              <a:p>
                <a:pPr defTabSz="456789">
                  <a:defRPr/>
                </a:pPr>
                <a:endParaRPr lang="en-US" sz="1500" b="1">
                  <a:solidFill>
                    <a:srgbClr val="000000"/>
                  </a:solidFill>
                  <a:latin typeface="Arial" panose="020B0604020202020204"/>
                </a:endParaRPr>
              </a:p>
            </p:txBody>
          </p:sp>
          <p:sp>
            <p:nvSpPr>
              <p:cNvPr id="179" name="Shape - Nevada"/>
              <p:cNvSpPr>
                <a:spLocks noChangeAspect="1"/>
              </p:cNvSpPr>
              <p:nvPr/>
            </p:nvSpPr>
            <p:spPr bwMode="auto">
              <a:xfrm>
                <a:off x="1729510" y="2302928"/>
                <a:ext cx="831320" cy="1255695"/>
              </a:xfrm>
              <a:custGeom>
                <a:avLst/>
                <a:gdLst>
                  <a:gd name="T0" fmla="*/ 2147483647 w 527"/>
                  <a:gd name="T1" fmla="*/ 0 h 797"/>
                  <a:gd name="T2" fmla="*/ 0 w 527"/>
                  <a:gd name="T3" fmla="*/ 2147483647 h 797"/>
                  <a:gd name="T4" fmla="*/ 2147483647 w 527"/>
                  <a:gd name="T5" fmla="*/ 2147483647 h 797"/>
                  <a:gd name="T6" fmla="*/ 2147483647 w 527"/>
                  <a:gd name="T7" fmla="*/ 2147483647 h 797"/>
                  <a:gd name="T8" fmla="*/ 2147483647 w 527"/>
                  <a:gd name="T9" fmla="*/ 2147483647 h 797"/>
                  <a:gd name="T10" fmla="*/ 2147483647 w 527"/>
                  <a:gd name="T11" fmla="*/ 2147483647 h 797"/>
                  <a:gd name="T12" fmla="*/ 2147483647 w 527"/>
                  <a:gd name="T13" fmla="*/ 2147483647 h 797"/>
                  <a:gd name="T14" fmla="*/ 2147483647 w 527"/>
                  <a:gd name="T15" fmla="*/ 2147483647 h 797"/>
                  <a:gd name="T16" fmla="*/ 2147483647 w 527"/>
                  <a:gd name="T17" fmla="*/ 2147483647 h 797"/>
                  <a:gd name="T18" fmla="*/ 2147483647 w 527"/>
                  <a:gd name="T19" fmla="*/ 2147483647 h 797"/>
                  <a:gd name="T20" fmla="*/ 2147483647 w 527"/>
                  <a:gd name="T21" fmla="*/ 2147483647 h 797"/>
                  <a:gd name="T22" fmla="*/ 2147483647 w 527"/>
                  <a:gd name="T23" fmla="*/ 0 h 797"/>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527"/>
                  <a:gd name="T37" fmla="*/ 0 h 797"/>
                  <a:gd name="T38" fmla="*/ 527 w 527"/>
                  <a:gd name="T39" fmla="*/ 797 h 797"/>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527" h="797">
                    <a:moveTo>
                      <a:pt x="67" y="0"/>
                    </a:moveTo>
                    <a:lnTo>
                      <a:pt x="0" y="316"/>
                    </a:lnTo>
                    <a:lnTo>
                      <a:pt x="359" y="797"/>
                    </a:lnTo>
                    <a:lnTo>
                      <a:pt x="381" y="776"/>
                    </a:lnTo>
                    <a:lnTo>
                      <a:pt x="380" y="681"/>
                    </a:lnTo>
                    <a:lnTo>
                      <a:pt x="425" y="688"/>
                    </a:lnTo>
                    <a:lnTo>
                      <a:pt x="471" y="396"/>
                    </a:lnTo>
                    <a:lnTo>
                      <a:pt x="502" y="198"/>
                    </a:lnTo>
                    <a:lnTo>
                      <a:pt x="511" y="138"/>
                    </a:lnTo>
                    <a:lnTo>
                      <a:pt x="527" y="85"/>
                    </a:lnTo>
                    <a:lnTo>
                      <a:pt x="290" y="47"/>
                    </a:lnTo>
                    <a:lnTo>
                      <a:pt x="67" y="0"/>
                    </a:lnTo>
                    <a:close/>
                  </a:path>
                </a:pathLst>
              </a:custGeom>
              <a:solidFill>
                <a:schemeClr val="accent5"/>
              </a:solidFill>
              <a:ln w="19050">
                <a:solidFill>
                  <a:schemeClr val="tx1"/>
                </a:solidFill>
                <a:prstDash val="solid"/>
                <a:round/>
                <a:headEnd/>
                <a:tailEnd/>
              </a:ln>
            </p:spPr>
            <p:txBody>
              <a:bodyPr wrap="none"/>
              <a:lstStyle/>
              <a:p>
                <a:pPr defTabSz="456789">
                  <a:defRPr/>
                </a:pPr>
                <a:endParaRPr lang="en-US" sz="1500" b="1" dirty="0">
                  <a:solidFill>
                    <a:srgbClr val="000000"/>
                  </a:solidFill>
                  <a:latin typeface="Arial" panose="020B0604020202020204"/>
                </a:endParaRPr>
              </a:p>
            </p:txBody>
          </p:sp>
          <p:sp>
            <p:nvSpPr>
              <p:cNvPr id="180" name="Shape - Nebraska"/>
              <p:cNvSpPr>
                <a:spLocks noChangeAspect="1"/>
              </p:cNvSpPr>
              <p:nvPr/>
            </p:nvSpPr>
            <p:spPr bwMode="auto">
              <a:xfrm>
                <a:off x="3715792" y="2405829"/>
                <a:ext cx="1094675" cy="493596"/>
              </a:xfrm>
              <a:custGeom>
                <a:avLst/>
                <a:gdLst>
                  <a:gd name="T0" fmla="*/ 2147483647 w 695"/>
                  <a:gd name="T1" fmla="*/ 0 h 313"/>
                  <a:gd name="T2" fmla="*/ 0 w 695"/>
                  <a:gd name="T3" fmla="*/ 2147483647 h 313"/>
                  <a:gd name="T4" fmla="*/ 2147483647 w 695"/>
                  <a:gd name="T5" fmla="*/ 2147483647 h 313"/>
                  <a:gd name="T6" fmla="*/ 2147483647 w 695"/>
                  <a:gd name="T7" fmla="*/ 2147483647 h 313"/>
                  <a:gd name="T8" fmla="*/ 2147483647 w 695"/>
                  <a:gd name="T9" fmla="*/ 2147483647 h 313"/>
                  <a:gd name="T10" fmla="*/ 2147483647 w 695"/>
                  <a:gd name="T11" fmla="*/ 2147483647 h 313"/>
                  <a:gd name="T12" fmla="*/ 2147483647 w 695"/>
                  <a:gd name="T13" fmla="*/ 2147483647 h 313"/>
                  <a:gd name="T14" fmla="*/ 2147483647 w 695"/>
                  <a:gd name="T15" fmla="*/ 2147483647 h 313"/>
                  <a:gd name="T16" fmla="*/ 2147483647 w 695"/>
                  <a:gd name="T17" fmla="*/ 2147483647 h 313"/>
                  <a:gd name="T18" fmla="*/ 2147483647 w 695"/>
                  <a:gd name="T19" fmla="*/ 2147483647 h 313"/>
                  <a:gd name="T20" fmla="*/ 2147483647 w 695"/>
                  <a:gd name="T21" fmla="*/ 2147483647 h 313"/>
                  <a:gd name="T22" fmla="*/ 2147483647 w 695"/>
                  <a:gd name="T23" fmla="*/ 2147483647 h 313"/>
                  <a:gd name="T24" fmla="*/ 2147483647 w 695"/>
                  <a:gd name="T25" fmla="*/ 2147483647 h 313"/>
                  <a:gd name="T26" fmla="*/ 2147483647 w 695"/>
                  <a:gd name="T27" fmla="*/ 2147483647 h 313"/>
                  <a:gd name="T28" fmla="*/ 2147483647 w 695"/>
                  <a:gd name="T29" fmla="*/ 0 h 313"/>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695"/>
                  <a:gd name="T46" fmla="*/ 0 h 313"/>
                  <a:gd name="T47" fmla="*/ 695 w 695"/>
                  <a:gd name="T48" fmla="*/ 313 h 313"/>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695" h="313">
                    <a:moveTo>
                      <a:pt x="8" y="0"/>
                    </a:moveTo>
                    <a:lnTo>
                      <a:pt x="0" y="207"/>
                    </a:lnTo>
                    <a:lnTo>
                      <a:pt x="157" y="211"/>
                    </a:lnTo>
                    <a:lnTo>
                      <a:pt x="155" y="313"/>
                    </a:lnTo>
                    <a:lnTo>
                      <a:pt x="367" y="310"/>
                    </a:lnTo>
                    <a:lnTo>
                      <a:pt x="556" y="307"/>
                    </a:lnTo>
                    <a:lnTo>
                      <a:pt x="695" y="310"/>
                    </a:lnTo>
                    <a:lnTo>
                      <a:pt x="652" y="222"/>
                    </a:lnTo>
                    <a:lnTo>
                      <a:pt x="622" y="140"/>
                    </a:lnTo>
                    <a:lnTo>
                      <a:pt x="589" y="55"/>
                    </a:lnTo>
                    <a:lnTo>
                      <a:pt x="510" y="1"/>
                    </a:lnTo>
                    <a:lnTo>
                      <a:pt x="474" y="33"/>
                    </a:lnTo>
                    <a:lnTo>
                      <a:pt x="431" y="10"/>
                    </a:lnTo>
                    <a:lnTo>
                      <a:pt x="242" y="4"/>
                    </a:lnTo>
                    <a:lnTo>
                      <a:pt x="8" y="0"/>
                    </a:lnTo>
                    <a:close/>
                  </a:path>
                </a:pathLst>
              </a:custGeom>
              <a:solidFill>
                <a:srgbClr val="CCCCCC"/>
              </a:solidFill>
              <a:ln w="19050">
                <a:solidFill>
                  <a:schemeClr val="tx1"/>
                </a:solidFill>
                <a:prstDash val="solid"/>
                <a:round/>
                <a:headEnd/>
                <a:tailEnd/>
              </a:ln>
            </p:spPr>
            <p:txBody>
              <a:bodyPr wrap="none"/>
              <a:lstStyle/>
              <a:p>
                <a:pPr defTabSz="456789">
                  <a:defRPr/>
                </a:pPr>
                <a:endParaRPr lang="en-US" sz="1500" b="1">
                  <a:solidFill>
                    <a:srgbClr val="000000"/>
                  </a:solidFill>
                  <a:latin typeface="Arial" panose="020B0604020202020204"/>
                </a:endParaRPr>
              </a:p>
            </p:txBody>
          </p:sp>
          <p:sp>
            <p:nvSpPr>
              <p:cNvPr id="181" name="Shape - Montana"/>
              <p:cNvSpPr>
                <a:spLocks noChangeAspect="1"/>
              </p:cNvSpPr>
              <p:nvPr/>
            </p:nvSpPr>
            <p:spPr bwMode="auto">
              <a:xfrm>
                <a:off x="2442490" y="1285191"/>
                <a:ext cx="1305678" cy="813548"/>
              </a:xfrm>
              <a:custGeom>
                <a:avLst/>
                <a:gdLst>
                  <a:gd name="T0" fmla="*/ 2147483647 w 828"/>
                  <a:gd name="T1" fmla="*/ 0 h 516"/>
                  <a:gd name="T2" fmla="*/ 2147483647 w 828"/>
                  <a:gd name="T3" fmla="*/ 2147483647 h 516"/>
                  <a:gd name="T4" fmla="*/ 2147483647 w 828"/>
                  <a:gd name="T5" fmla="*/ 2147483647 h 516"/>
                  <a:gd name="T6" fmla="*/ 2147483647 w 828"/>
                  <a:gd name="T7" fmla="*/ 2147483647 h 516"/>
                  <a:gd name="T8" fmla="*/ 2147483647 w 828"/>
                  <a:gd name="T9" fmla="*/ 2147483647 h 516"/>
                  <a:gd name="T10" fmla="*/ 2147483647 w 828"/>
                  <a:gd name="T11" fmla="*/ 2147483647 h 516"/>
                  <a:gd name="T12" fmla="*/ 2147483647 w 828"/>
                  <a:gd name="T13" fmla="*/ 2147483647 h 516"/>
                  <a:gd name="T14" fmla="*/ 2147483647 w 828"/>
                  <a:gd name="T15" fmla="*/ 2147483647 h 516"/>
                  <a:gd name="T16" fmla="*/ 2147483647 w 828"/>
                  <a:gd name="T17" fmla="*/ 2147483647 h 516"/>
                  <a:gd name="T18" fmla="*/ 2147483647 w 828"/>
                  <a:gd name="T19" fmla="*/ 2147483647 h 516"/>
                  <a:gd name="T20" fmla="*/ 2147483647 w 828"/>
                  <a:gd name="T21" fmla="*/ 2147483647 h 516"/>
                  <a:gd name="T22" fmla="*/ 2147483647 w 828"/>
                  <a:gd name="T23" fmla="*/ 2147483647 h 516"/>
                  <a:gd name="T24" fmla="*/ 2147483647 w 828"/>
                  <a:gd name="T25" fmla="*/ 2147483647 h 516"/>
                  <a:gd name="T26" fmla="*/ 2147483647 w 828"/>
                  <a:gd name="T27" fmla="*/ 2147483647 h 516"/>
                  <a:gd name="T28" fmla="*/ 2147483647 w 828"/>
                  <a:gd name="T29" fmla="*/ 2147483647 h 516"/>
                  <a:gd name="T30" fmla="*/ 2147483647 w 828"/>
                  <a:gd name="T31" fmla="*/ 2147483647 h 516"/>
                  <a:gd name="T32" fmla="*/ 2147483647 w 828"/>
                  <a:gd name="T33" fmla="*/ 2147483647 h 516"/>
                  <a:gd name="T34" fmla="*/ 0 w 828"/>
                  <a:gd name="T35" fmla="*/ 2147483647 h 516"/>
                  <a:gd name="T36" fmla="*/ 2147483647 w 828"/>
                  <a:gd name="T37" fmla="*/ 0 h 51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828"/>
                  <a:gd name="T58" fmla="*/ 0 h 516"/>
                  <a:gd name="T59" fmla="*/ 828 w 828"/>
                  <a:gd name="T60" fmla="*/ 516 h 51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828" h="516">
                    <a:moveTo>
                      <a:pt x="14" y="0"/>
                    </a:moveTo>
                    <a:lnTo>
                      <a:pt x="176" y="21"/>
                    </a:lnTo>
                    <a:lnTo>
                      <a:pt x="275" y="34"/>
                    </a:lnTo>
                    <a:lnTo>
                      <a:pt x="404" y="48"/>
                    </a:lnTo>
                    <a:lnTo>
                      <a:pt x="524" y="60"/>
                    </a:lnTo>
                    <a:lnTo>
                      <a:pt x="731" y="75"/>
                    </a:lnTo>
                    <a:lnTo>
                      <a:pt x="828" y="82"/>
                    </a:lnTo>
                    <a:lnTo>
                      <a:pt x="825" y="502"/>
                    </a:lnTo>
                    <a:lnTo>
                      <a:pt x="318" y="459"/>
                    </a:lnTo>
                    <a:lnTo>
                      <a:pt x="307" y="516"/>
                    </a:lnTo>
                    <a:lnTo>
                      <a:pt x="288" y="489"/>
                    </a:lnTo>
                    <a:lnTo>
                      <a:pt x="242" y="493"/>
                    </a:lnTo>
                    <a:lnTo>
                      <a:pt x="175" y="504"/>
                    </a:lnTo>
                    <a:lnTo>
                      <a:pt x="163" y="431"/>
                    </a:lnTo>
                    <a:lnTo>
                      <a:pt x="84" y="373"/>
                    </a:lnTo>
                    <a:lnTo>
                      <a:pt x="96" y="317"/>
                    </a:lnTo>
                    <a:lnTo>
                      <a:pt x="103" y="273"/>
                    </a:lnTo>
                    <a:lnTo>
                      <a:pt x="0" y="128"/>
                    </a:lnTo>
                    <a:lnTo>
                      <a:pt x="14" y="0"/>
                    </a:lnTo>
                    <a:close/>
                  </a:path>
                </a:pathLst>
              </a:custGeom>
              <a:solidFill>
                <a:schemeClr val="tx2"/>
              </a:solidFill>
              <a:ln w="19050">
                <a:solidFill>
                  <a:schemeClr val="tx1"/>
                </a:solidFill>
                <a:prstDash val="solid"/>
                <a:round/>
                <a:headEnd/>
                <a:tailEnd/>
              </a:ln>
            </p:spPr>
            <p:txBody>
              <a:bodyPr wrap="none"/>
              <a:lstStyle/>
              <a:p>
                <a:pPr defTabSz="456789">
                  <a:defRPr/>
                </a:pPr>
                <a:endParaRPr lang="en-US" sz="1500" b="1">
                  <a:solidFill>
                    <a:srgbClr val="000000"/>
                  </a:solidFill>
                  <a:latin typeface="Arial" panose="020B0604020202020204"/>
                </a:endParaRPr>
              </a:p>
            </p:txBody>
          </p:sp>
          <p:sp>
            <p:nvSpPr>
              <p:cNvPr id="182" name="Shape - Missouri"/>
              <p:cNvSpPr>
                <a:spLocks noChangeAspect="1"/>
              </p:cNvSpPr>
              <p:nvPr/>
            </p:nvSpPr>
            <p:spPr bwMode="auto">
              <a:xfrm>
                <a:off x="4754940" y="2761154"/>
                <a:ext cx="863048" cy="710649"/>
              </a:xfrm>
              <a:custGeom>
                <a:avLst/>
                <a:gdLst>
                  <a:gd name="T0" fmla="*/ 0 w 548"/>
                  <a:gd name="T1" fmla="*/ 15 h 451"/>
                  <a:gd name="T2" fmla="*/ 240 w 548"/>
                  <a:gd name="T3" fmla="*/ 0 h 451"/>
                  <a:gd name="T4" fmla="*/ 290 w 548"/>
                  <a:gd name="T5" fmla="*/ 0 h 451"/>
                  <a:gd name="T6" fmla="*/ 329 w 548"/>
                  <a:gd name="T7" fmla="*/ 13 h 451"/>
                  <a:gd name="T8" fmla="*/ 308 w 548"/>
                  <a:gd name="T9" fmla="*/ 52 h 451"/>
                  <a:gd name="T10" fmla="*/ 378 w 548"/>
                  <a:gd name="T11" fmla="*/ 116 h 451"/>
                  <a:gd name="T12" fmla="*/ 401 w 548"/>
                  <a:gd name="T13" fmla="*/ 170 h 451"/>
                  <a:gd name="T14" fmla="*/ 442 w 548"/>
                  <a:gd name="T15" fmla="*/ 156 h 451"/>
                  <a:gd name="T16" fmla="*/ 441 w 548"/>
                  <a:gd name="T17" fmla="*/ 232 h 451"/>
                  <a:gd name="T18" fmla="*/ 483 w 548"/>
                  <a:gd name="T19" fmla="*/ 255 h 451"/>
                  <a:gd name="T20" fmla="*/ 502 w 548"/>
                  <a:gd name="T21" fmla="*/ 322 h 451"/>
                  <a:gd name="T22" fmla="*/ 532 w 548"/>
                  <a:gd name="T23" fmla="*/ 328 h 451"/>
                  <a:gd name="T24" fmla="*/ 548 w 548"/>
                  <a:gd name="T25" fmla="*/ 356 h 451"/>
                  <a:gd name="T26" fmla="*/ 511 w 548"/>
                  <a:gd name="T27" fmla="*/ 395 h 451"/>
                  <a:gd name="T28" fmla="*/ 499 w 548"/>
                  <a:gd name="T29" fmla="*/ 439 h 451"/>
                  <a:gd name="T30" fmla="*/ 447 w 548"/>
                  <a:gd name="T31" fmla="*/ 451 h 451"/>
                  <a:gd name="T32" fmla="*/ 460 w 548"/>
                  <a:gd name="T33" fmla="*/ 402 h 451"/>
                  <a:gd name="T34" fmla="*/ 255 w 548"/>
                  <a:gd name="T35" fmla="*/ 420 h 451"/>
                  <a:gd name="T36" fmla="*/ 107 w 548"/>
                  <a:gd name="T37" fmla="*/ 438 h 451"/>
                  <a:gd name="T38" fmla="*/ 98 w 548"/>
                  <a:gd name="T39" fmla="*/ 390 h 451"/>
                  <a:gd name="T40" fmla="*/ 88 w 548"/>
                  <a:gd name="T41" fmla="*/ 246 h 451"/>
                  <a:gd name="T42" fmla="*/ 86 w 548"/>
                  <a:gd name="T43" fmla="*/ 167 h 451"/>
                  <a:gd name="T44" fmla="*/ 37 w 548"/>
                  <a:gd name="T45" fmla="*/ 131 h 451"/>
                  <a:gd name="T46" fmla="*/ 55 w 548"/>
                  <a:gd name="T47" fmla="*/ 98 h 451"/>
                  <a:gd name="T48" fmla="*/ 31 w 548"/>
                  <a:gd name="T49" fmla="*/ 80 h 451"/>
                  <a:gd name="T50" fmla="*/ 0 w 548"/>
                  <a:gd name="T51" fmla="*/ 15 h 451"/>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548"/>
                  <a:gd name="T79" fmla="*/ 0 h 451"/>
                  <a:gd name="T80" fmla="*/ 548 w 548"/>
                  <a:gd name="T81" fmla="*/ 451 h 451"/>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548" h="451">
                    <a:moveTo>
                      <a:pt x="0" y="15"/>
                    </a:moveTo>
                    <a:lnTo>
                      <a:pt x="240" y="0"/>
                    </a:lnTo>
                    <a:lnTo>
                      <a:pt x="290" y="0"/>
                    </a:lnTo>
                    <a:lnTo>
                      <a:pt x="329" y="13"/>
                    </a:lnTo>
                    <a:lnTo>
                      <a:pt x="308" y="52"/>
                    </a:lnTo>
                    <a:lnTo>
                      <a:pt x="378" y="116"/>
                    </a:lnTo>
                    <a:lnTo>
                      <a:pt x="401" y="170"/>
                    </a:lnTo>
                    <a:lnTo>
                      <a:pt x="442" y="156"/>
                    </a:lnTo>
                    <a:lnTo>
                      <a:pt x="441" y="232"/>
                    </a:lnTo>
                    <a:lnTo>
                      <a:pt x="483" y="255"/>
                    </a:lnTo>
                    <a:lnTo>
                      <a:pt x="502" y="322"/>
                    </a:lnTo>
                    <a:lnTo>
                      <a:pt x="532" y="328"/>
                    </a:lnTo>
                    <a:lnTo>
                      <a:pt x="548" y="356"/>
                    </a:lnTo>
                    <a:lnTo>
                      <a:pt x="511" y="395"/>
                    </a:lnTo>
                    <a:lnTo>
                      <a:pt x="499" y="439"/>
                    </a:lnTo>
                    <a:lnTo>
                      <a:pt x="447" y="451"/>
                    </a:lnTo>
                    <a:lnTo>
                      <a:pt x="460" y="402"/>
                    </a:lnTo>
                    <a:lnTo>
                      <a:pt x="255" y="420"/>
                    </a:lnTo>
                    <a:lnTo>
                      <a:pt x="107" y="438"/>
                    </a:lnTo>
                    <a:lnTo>
                      <a:pt x="98" y="390"/>
                    </a:lnTo>
                    <a:lnTo>
                      <a:pt x="88" y="246"/>
                    </a:lnTo>
                    <a:lnTo>
                      <a:pt x="86" y="167"/>
                    </a:lnTo>
                    <a:lnTo>
                      <a:pt x="37" y="131"/>
                    </a:lnTo>
                    <a:lnTo>
                      <a:pt x="55" y="98"/>
                    </a:lnTo>
                    <a:lnTo>
                      <a:pt x="31" y="80"/>
                    </a:lnTo>
                    <a:lnTo>
                      <a:pt x="0" y="15"/>
                    </a:lnTo>
                    <a:close/>
                  </a:path>
                </a:pathLst>
              </a:custGeom>
              <a:solidFill>
                <a:schemeClr val="accent5"/>
              </a:solidFill>
              <a:ln w="19050">
                <a:solidFill>
                  <a:schemeClr val="tx1"/>
                </a:solidFill>
                <a:prstDash val="solid"/>
                <a:round/>
                <a:headEnd/>
                <a:tailEnd/>
              </a:ln>
            </p:spPr>
            <p:txBody>
              <a:bodyPr wrap="none"/>
              <a:lstStyle/>
              <a:p>
                <a:pPr defTabSz="456789">
                  <a:defRPr/>
                </a:pPr>
                <a:endParaRPr lang="en-US" sz="1500" b="1">
                  <a:solidFill>
                    <a:srgbClr val="000000"/>
                  </a:solidFill>
                  <a:latin typeface="Arial" panose="020B0604020202020204"/>
                </a:endParaRPr>
              </a:p>
            </p:txBody>
          </p:sp>
          <p:sp>
            <p:nvSpPr>
              <p:cNvPr id="183" name="Shape - Mississippi"/>
              <p:cNvSpPr>
                <a:spLocks noChangeAspect="1"/>
              </p:cNvSpPr>
              <p:nvPr/>
            </p:nvSpPr>
            <p:spPr bwMode="auto">
              <a:xfrm>
                <a:off x="5370496" y="3605249"/>
                <a:ext cx="450563" cy="784608"/>
              </a:xfrm>
              <a:custGeom>
                <a:avLst/>
                <a:gdLst>
                  <a:gd name="T0" fmla="*/ 2147483647 w 287"/>
                  <a:gd name="T1" fmla="*/ 2147483647 h 499"/>
                  <a:gd name="T2" fmla="*/ 2147483647 w 287"/>
                  <a:gd name="T3" fmla="*/ 2147483647 h 499"/>
                  <a:gd name="T4" fmla="*/ 0 w 287"/>
                  <a:gd name="T5" fmla="*/ 2147483647 h 499"/>
                  <a:gd name="T6" fmla="*/ 2147483647 w 287"/>
                  <a:gd name="T7" fmla="*/ 2147483647 h 499"/>
                  <a:gd name="T8" fmla="*/ 2147483647 w 287"/>
                  <a:gd name="T9" fmla="*/ 2147483647 h 499"/>
                  <a:gd name="T10" fmla="*/ 2147483647 w 287"/>
                  <a:gd name="T11" fmla="*/ 2147483647 h 499"/>
                  <a:gd name="T12" fmla="*/ 2147483647 w 287"/>
                  <a:gd name="T13" fmla="*/ 2147483647 h 499"/>
                  <a:gd name="T14" fmla="*/ 2147483647 w 287"/>
                  <a:gd name="T15" fmla="*/ 2147483647 h 499"/>
                  <a:gd name="T16" fmla="*/ 2147483647 w 287"/>
                  <a:gd name="T17" fmla="*/ 2147483647 h 499"/>
                  <a:gd name="T18" fmla="*/ 2147483647 w 287"/>
                  <a:gd name="T19" fmla="*/ 2147483647 h 499"/>
                  <a:gd name="T20" fmla="*/ 2147483647 w 287"/>
                  <a:gd name="T21" fmla="*/ 2147483647 h 499"/>
                  <a:gd name="T22" fmla="*/ 2147483647 w 287"/>
                  <a:gd name="T23" fmla="*/ 2147483647 h 499"/>
                  <a:gd name="T24" fmla="*/ 2147483647 w 287"/>
                  <a:gd name="T25" fmla="*/ 2147483647 h 499"/>
                  <a:gd name="T26" fmla="*/ 2147483647 w 287"/>
                  <a:gd name="T27" fmla="*/ 0 h 499"/>
                  <a:gd name="T28" fmla="*/ 2147483647 w 287"/>
                  <a:gd name="T29" fmla="*/ 2147483647 h 499"/>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287"/>
                  <a:gd name="T46" fmla="*/ 0 h 499"/>
                  <a:gd name="T47" fmla="*/ 287 w 287"/>
                  <a:gd name="T48" fmla="*/ 499 h 499"/>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287" h="499">
                    <a:moveTo>
                      <a:pt x="81" y="16"/>
                    </a:moveTo>
                    <a:lnTo>
                      <a:pt x="38" y="101"/>
                    </a:lnTo>
                    <a:lnTo>
                      <a:pt x="0" y="156"/>
                    </a:lnTo>
                    <a:lnTo>
                      <a:pt x="12" y="222"/>
                    </a:lnTo>
                    <a:lnTo>
                      <a:pt x="57" y="311"/>
                    </a:lnTo>
                    <a:lnTo>
                      <a:pt x="23" y="402"/>
                    </a:lnTo>
                    <a:lnTo>
                      <a:pt x="8" y="450"/>
                    </a:lnTo>
                    <a:lnTo>
                      <a:pt x="175" y="430"/>
                    </a:lnTo>
                    <a:lnTo>
                      <a:pt x="182" y="492"/>
                    </a:lnTo>
                    <a:lnTo>
                      <a:pt x="216" y="499"/>
                    </a:lnTo>
                    <a:lnTo>
                      <a:pt x="225" y="468"/>
                    </a:lnTo>
                    <a:lnTo>
                      <a:pt x="287" y="459"/>
                    </a:lnTo>
                    <a:lnTo>
                      <a:pt x="273" y="357"/>
                    </a:lnTo>
                    <a:lnTo>
                      <a:pt x="270" y="0"/>
                    </a:lnTo>
                    <a:lnTo>
                      <a:pt x="81" y="16"/>
                    </a:lnTo>
                    <a:close/>
                  </a:path>
                </a:pathLst>
              </a:custGeom>
              <a:solidFill>
                <a:schemeClr val="accent5"/>
              </a:solidFill>
              <a:ln w="19050">
                <a:solidFill>
                  <a:schemeClr val="tx1"/>
                </a:solidFill>
                <a:prstDash val="solid"/>
                <a:round/>
                <a:headEnd/>
                <a:tailEnd/>
              </a:ln>
            </p:spPr>
            <p:txBody>
              <a:bodyPr wrap="none"/>
              <a:lstStyle/>
              <a:p>
                <a:pPr defTabSz="456789">
                  <a:defRPr/>
                </a:pPr>
                <a:endParaRPr lang="en-US" sz="1500" b="1">
                  <a:solidFill>
                    <a:srgbClr val="000000"/>
                  </a:solidFill>
                  <a:latin typeface="Arial" panose="020B0604020202020204"/>
                </a:endParaRPr>
              </a:p>
            </p:txBody>
          </p:sp>
          <p:sp>
            <p:nvSpPr>
              <p:cNvPr id="184" name="Shape - Minnesota"/>
              <p:cNvSpPr>
                <a:spLocks noChangeAspect="1"/>
              </p:cNvSpPr>
              <p:nvPr/>
            </p:nvSpPr>
            <p:spPr bwMode="auto">
              <a:xfrm>
                <a:off x="4486823" y="1351110"/>
                <a:ext cx="856704" cy="969506"/>
              </a:xfrm>
              <a:custGeom>
                <a:avLst/>
                <a:gdLst>
                  <a:gd name="T0" fmla="*/ 0 w 545"/>
                  <a:gd name="T1" fmla="*/ 2147483647 h 614"/>
                  <a:gd name="T2" fmla="*/ 2147483647 w 545"/>
                  <a:gd name="T3" fmla="*/ 2147483647 h 614"/>
                  <a:gd name="T4" fmla="*/ 2147483647 w 545"/>
                  <a:gd name="T5" fmla="*/ 0 h 614"/>
                  <a:gd name="T6" fmla="*/ 2147483647 w 545"/>
                  <a:gd name="T7" fmla="*/ 2147483647 h 614"/>
                  <a:gd name="T8" fmla="*/ 2147483647 w 545"/>
                  <a:gd name="T9" fmla="*/ 2147483647 h 614"/>
                  <a:gd name="T10" fmla="*/ 2147483647 w 545"/>
                  <a:gd name="T11" fmla="*/ 2147483647 h 614"/>
                  <a:gd name="T12" fmla="*/ 2147483647 w 545"/>
                  <a:gd name="T13" fmla="*/ 2147483647 h 614"/>
                  <a:gd name="T14" fmla="*/ 2147483647 w 545"/>
                  <a:gd name="T15" fmla="*/ 2147483647 h 614"/>
                  <a:gd name="T16" fmla="*/ 2147483647 w 545"/>
                  <a:gd name="T17" fmla="*/ 2147483647 h 614"/>
                  <a:gd name="T18" fmla="*/ 2147483647 w 545"/>
                  <a:gd name="T19" fmla="*/ 2147483647 h 614"/>
                  <a:gd name="T20" fmla="*/ 2147483647 w 545"/>
                  <a:gd name="T21" fmla="*/ 2147483647 h 614"/>
                  <a:gd name="T22" fmla="*/ 2147483647 w 545"/>
                  <a:gd name="T23" fmla="*/ 2147483647 h 614"/>
                  <a:gd name="T24" fmla="*/ 2147483647 w 545"/>
                  <a:gd name="T25" fmla="*/ 2147483647 h 614"/>
                  <a:gd name="T26" fmla="*/ 2147483647 w 545"/>
                  <a:gd name="T27" fmla="*/ 2147483647 h 614"/>
                  <a:gd name="T28" fmla="*/ 2147483647 w 545"/>
                  <a:gd name="T29" fmla="*/ 2147483647 h 614"/>
                  <a:gd name="T30" fmla="*/ 2147483647 w 545"/>
                  <a:gd name="T31" fmla="*/ 2147483647 h 614"/>
                  <a:gd name="T32" fmla="*/ 2147483647 w 545"/>
                  <a:gd name="T33" fmla="*/ 2147483647 h 614"/>
                  <a:gd name="T34" fmla="*/ 2147483647 w 545"/>
                  <a:gd name="T35" fmla="*/ 2147483647 h 614"/>
                  <a:gd name="T36" fmla="*/ 2147483647 w 545"/>
                  <a:gd name="T37" fmla="*/ 2147483647 h 614"/>
                  <a:gd name="T38" fmla="*/ 2147483647 w 545"/>
                  <a:gd name="T39" fmla="*/ 2147483647 h 614"/>
                  <a:gd name="T40" fmla="*/ 2147483647 w 545"/>
                  <a:gd name="T41" fmla="*/ 2147483647 h 614"/>
                  <a:gd name="T42" fmla="*/ 2147483647 w 545"/>
                  <a:gd name="T43" fmla="*/ 2147483647 h 614"/>
                  <a:gd name="T44" fmla="*/ 2147483647 w 545"/>
                  <a:gd name="T45" fmla="*/ 2147483647 h 614"/>
                  <a:gd name="T46" fmla="*/ 2147483647 w 545"/>
                  <a:gd name="T47" fmla="*/ 2147483647 h 614"/>
                  <a:gd name="T48" fmla="*/ 2147483647 w 545"/>
                  <a:gd name="T49" fmla="*/ 2147483647 h 614"/>
                  <a:gd name="T50" fmla="*/ 2147483647 w 545"/>
                  <a:gd name="T51" fmla="*/ 2147483647 h 614"/>
                  <a:gd name="T52" fmla="*/ 2147483647 w 545"/>
                  <a:gd name="T53" fmla="*/ 2147483647 h 614"/>
                  <a:gd name="T54" fmla="*/ 2147483647 w 545"/>
                  <a:gd name="T55" fmla="*/ 2147483647 h 614"/>
                  <a:gd name="T56" fmla="*/ 2147483647 w 545"/>
                  <a:gd name="T57" fmla="*/ 2147483647 h 614"/>
                  <a:gd name="T58" fmla="*/ 2147483647 w 545"/>
                  <a:gd name="T59" fmla="*/ 2147483647 h 614"/>
                  <a:gd name="T60" fmla="*/ 0 w 545"/>
                  <a:gd name="T61" fmla="*/ 2147483647 h 614"/>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545"/>
                  <a:gd name="T94" fmla="*/ 0 h 614"/>
                  <a:gd name="T95" fmla="*/ 545 w 545"/>
                  <a:gd name="T96" fmla="*/ 614 h 614"/>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545" h="614">
                    <a:moveTo>
                      <a:pt x="0" y="48"/>
                    </a:moveTo>
                    <a:lnTo>
                      <a:pt x="143" y="48"/>
                    </a:lnTo>
                    <a:lnTo>
                      <a:pt x="141" y="0"/>
                    </a:lnTo>
                    <a:lnTo>
                      <a:pt x="173" y="14"/>
                    </a:lnTo>
                    <a:lnTo>
                      <a:pt x="179" y="51"/>
                    </a:lnTo>
                    <a:lnTo>
                      <a:pt x="247" y="91"/>
                    </a:lnTo>
                    <a:lnTo>
                      <a:pt x="268" y="73"/>
                    </a:lnTo>
                    <a:lnTo>
                      <a:pt x="308" y="73"/>
                    </a:lnTo>
                    <a:lnTo>
                      <a:pt x="340" y="109"/>
                    </a:lnTo>
                    <a:lnTo>
                      <a:pt x="361" y="96"/>
                    </a:lnTo>
                    <a:lnTo>
                      <a:pt x="420" y="111"/>
                    </a:lnTo>
                    <a:lnTo>
                      <a:pt x="441" y="84"/>
                    </a:lnTo>
                    <a:lnTo>
                      <a:pt x="478" y="105"/>
                    </a:lnTo>
                    <a:lnTo>
                      <a:pt x="545" y="102"/>
                    </a:lnTo>
                    <a:lnTo>
                      <a:pt x="437" y="178"/>
                    </a:lnTo>
                    <a:lnTo>
                      <a:pt x="383" y="245"/>
                    </a:lnTo>
                    <a:lnTo>
                      <a:pt x="393" y="342"/>
                    </a:lnTo>
                    <a:lnTo>
                      <a:pt x="356" y="382"/>
                    </a:lnTo>
                    <a:lnTo>
                      <a:pt x="371" y="410"/>
                    </a:lnTo>
                    <a:lnTo>
                      <a:pt x="371" y="482"/>
                    </a:lnTo>
                    <a:lnTo>
                      <a:pt x="408" y="482"/>
                    </a:lnTo>
                    <a:lnTo>
                      <a:pt x="463" y="534"/>
                    </a:lnTo>
                    <a:lnTo>
                      <a:pt x="486" y="596"/>
                    </a:lnTo>
                    <a:lnTo>
                      <a:pt x="100" y="614"/>
                    </a:lnTo>
                    <a:lnTo>
                      <a:pt x="101" y="444"/>
                    </a:lnTo>
                    <a:lnTo>
                      <a:pt x="67" y="407"/>
                    </a:lnTo>
                    <a:lnTo>
                      <a:pt x="79" y="362"/>
                    </a:lnTo>
                    <a:lnTo>
                      <a:pt x="91" y="337"/>
                    </a:lnTo>
                    <a:lnTo>
                      <a:pt x="67" y="219"/>
                    </a:lnTo>
                    <a:lnTo>
                      <a:pt x="34" y="142"/>
                    </a:lnTo>
                    <a:lnTo>
                      <a:pt x="0" y="48"/>
                    </a:lnTo>
                    <a:close/>
                  </a:path>
                </a:pathLst>
              </a:custGeom>
              <a:solidFill>
                <a:schemeClr val="tx2"/>
              </a:solidFill>
              <a:ln w="19050">
                <a:solidFill>
                  <a:schemeClr val="tx1"/>
                </a:solidFill>
                <a:prstDash val="solid"/>
                <a:round/>
                <a:headEnd/>
                <a:tailEnd/>
              </a:ln>
            </p:spPr>
            <p:txBody>
              <a:bodyPr wrap="none"/>
              <a:lstStyle/>
              <a:p>
                <a:pPr defTabSz="456789">
                  <a:defRPr/>
                </a:pPr>
                <a:endParaRPr lang="en-US" sz="1500" b="1">
                  <a:solidFill>
                    <a:srgbClr val="000000"/>
                  </a:solidFill>
                  <a:latin typeface="Arial" panose="020B0604020202020204"/>
                </a:endParaRPr>
              </a:p>
            </p:txBody>
          </p:sp>
          <p:sp>
            <p:nvSpPr>
              <p:cNvPr id="185" name="Shape - Massachusetts"/>
              <p:cNvSpPr>
                <a:spLocks noChangeAspect="1"/>
              </p:cNvSpPr>
              <p:nvPr/>
            </p:nvSpPr>
            <p:spPr bwMode="auto">
              <a:xfrm>
                <a:off x="7344086" y="1905802"/>
                <a:ext cx="468013" cy="213837"/>
              </a:xfrm>
              <a:custGeom>
                <a:avLst/>
                <a:gdLst>
                  <a:gd name="T0" fmla="*/ 0 w 296"/>
                  <a:gd name="T1" fmla="*/ 2147483647 h 134"/>
                  <a:gd name="T2" fmla="*/ 2147483647 w 296"/>
                  <a:gd name="T3" fmla="*/ 2147483647 h 134"/>
                  <a:gd name="T4" fmla="*/ 2147483647 w 296"/>
                  <a:gd name="T5" fmla="*/ 2147483647 h 134"/>
                  <a:gd name="T6" fmla="*/ 2147483647 w 296"/>
                  <a:gd name="T7" fmla="*/ 0 h 134"/>
                  <a:gd name="T8" fmla="*/ 2147483647 w 296"/>
                  <a:gd name="T9" fmla="*/ 2147483647 h 134"/>
                  <a:gd name="T10" fmla="*/ 2147483647 w 296"/>
                  <a:gd name="T11" fmla="*/ 2147483647 h 134"/>
                  <a:gd name="T12" fmla="*/ 2147483647 w 296"/>
                  <a:gd name="T13" fmla="*/ 2147483647 h 134"/>
                  <a:gd name="T14" fmla="*/ 2147483647 w 296"/>
                  <a:gd name="T15" fmla="*/ 2147483647 h 134"/>
                  <a:gd name="T16" fmla="*/ 2147483647 w 296"/>
                  <a:gd name="T17" fmla="*/ 2147483647 h 134"/>
                  <a:gd name="T18" fmla="*/ 2147483647 w 296"/>
                  <a:gd name="T19" fmla="*/ 2147483647 h 134"/>
                  <a:gd name="T20" fmla="*/ 2147483647 w 296"/>
                  <a:gd name="T21" fmla="*/ 2147483647 h 134"/>
                  <a:gd name="T22" fmla="*/ 2147483647 w 296"/>
                  <a:gd name="T23" fmla="*/ 2147483647 h 134"/>
                  <a:gd name="T24" fmla="*/ 2147483647 w 296"/>
                  <a:gd name="T25" fmla="*/ 2147483647 h 134"/>
                  <a:gd name="T26" fmla="*/ 2147483647 w 296"/>
                  <a:gd name="T27" fmla="*/ 2147483647 h 134"/>
                  <a:gd name="T28" fmla="*/ 2147483647 w 296"/>
                  <a:gd name="T29" fmla="*/ 2147483647 h 134"/>
                  <a:gd name="T30" fmla="*/ 2147483647 w 296"/>
                  <a:gd name="T31" fmla="*/ 2147483647 h 134"/>
                  <a:gd name="T32" fmla="*/ 2147483647 w 296"/>
                  <a:gd name="T33" fmla="*/ 2147483647 h 134"/>
                  <a:gd name="T34" fmla="*/ 2147483647 w 296"/>
                  <a:gd name="T35" fmla="*/ 2147483647 h 134"/>
                  <a:gd name="T36" fmla="*/ 2147483647 w 296"/>
                  <a:gd name="T37" fmla="*/ 2147483647 h 134"/>
                  <a:gd name="T38" fmla="*/ 0 w 296"/>
                  <a:gd name="T39" fmla="*/ 2147483647 h 13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296"/>
                  <a:gd name="T61" fmla="*/ 0 h 134"/>
                  <a:gd name="T62" fmla="*/ 296 w 296"/>
                  <a:gd name="T63" fmla="*/ 134 h 134"/>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296" h="134">
                    <a:moveTo>
                      <a:pt x="0" y="54"/>
                    </a:moveTo>
                    <a:lnTo>
                      <a:pt x="151" y="16"/>
                    </a:lnTo>
                    <a:lnTo>
                      <a:pt x="169" y="18"/>
                    </a:lnTo>
                    <a:lnTo>
                      <a:pt x="187" y="0"/>
                    </a:lnTo>
                    <a:lnTo>
                      <a:pt x="202" y="9"/>
                    </a:lnTo>
                    <a:lnTo>
                      <a:pt x="184" y="48"/>
                    </a:lnTo>
                    <a:lnTo>
                      <a:pt x="215" y="45"/>
                    </a:lnTo>
                    <a:lnTo>
                      <a:pt x="233" y="74"/>
                    </a:lnTo>
                    <a:lnTo>
                      <a:pt x="254" y="77"/>
                    </a:lnTo>
                    <a:lnTo>
                      <a:pt x="269" y="73"/>
                    </a:lnTo>
                    <a:lnTo>
                      <a:pt x="269" y="57"/>
                    </a:lnTo>
                    <a:lnTo>
                      <a:pt x="243" y="36"/>
                    </a:lnTo>
                    <a:lnTo>
                      <a:pt x="263" y="34"/>
                    </a:lnTo>
                    <a:lnTo>
                      <a:pt x="296" y="79"/>
                    </a:lnTo>
                    <a:lnTo>
                      <a:pt x="264" y="106"/>
                    </a:lnTo>
                    <a:lnTo>
                      <a:pt x="229" y="92"/>
                    </a:lnTo>
                    <a:lnTo>
                      <a:pt x="206" y="125"/>
                    </a:lnTo>
                    <a:lnTo>
                      <a:pt x="161" y="92"/>
                    </a:lnTo>
                    <a:lnTo>
                      <a:pt x="12" y="134"/>
                    </a:lnTo>
                    <a:lnTo>
                      <a:pt x="0" y="54"/>
                    </a:lnTo>
                    <a:close/>
                  </a:path>
                </a:pathLst>
              </a:custGeom>
              <a:solidFill>
                <a:srgbClr val="CCCCCC"/>
              </a:solidFill>
              <a:ln w="19050">
                <a:solidFill>
                  <a:schemeClr val="tx1"/>
                </a:solidFill>
                <a:prstDash val="solid"/>
                <a:round/>
                <a:headEnd/>
                <a:tailEnd/>
              </a:ln>
            </p:spPr>
            <p:txBody>
              <a:bodyPr wrap="none"/>
              <a:lstStyle/>
              <a:p>
                <a:pPr defTabSz="456789">
                  <a:defRPr/>
                </a:pPr>
                <a:endParaRPr lang="en-US" sz="1500" b="1">
                  <a:solidFill>
                    <a:srgbClr val="000000"/>
                  </a:solidFill>
                  <a:latin typeface="Arial" panose="020B0604020202020204"/>
                </a:endParaRPr>
              </a:p>
            </p:txBody>
          </p:sp>
          <p:grpSp>
            <p:nvGrpSpPr>
              <p:cNvPr id="186" name="Shape - Michigan"/>
              <p:cNvGrpSpPr>
                <a:grpSpLocks/>
              </p:cNvGrpSpPr>
              <p:nvPr/>
            </p:nvGrpSpPr>
            <p:grpSpPr bwMode="auto">
              <a:xfrm>
                <a:off x="5299104" y="1577810"/>
                <a:ext cx="989967" cy="893937"/>
                <a:chOff x="3254" y="860"/>
                <a:chExt cx="623" cy="557"/>
              </a:xfrm>
              <a:solidFill>
                <a:srgbClr val="0072C0"/>
              </a:solidFill>
            </p:grpSpPr>
            <p:sp>
              <p:nvSpPr>
                <p:cNvPr id="268" name="Freeform 27"/>
                <p:cNvSpPr>
                  <a:spLocks noChangeAspect="1"/>
                </p:cNvSpPr>
                <p:nvPr/>
              </p:nvSpPr>
              <p:spPr bwMode="auto">
                <a:xfrm>
                  <a:off x="3254" y="860"/>
                  <a:ext cx="442" cy="190"/>
                </a:xfrm>
                <a:custGeom>
                  <a:avLst/>
                  <a:gdLst>
                    <a:gd name="T0" fmla="*/ 0 w 445"/>
                    <a:gd name="T1" fmla="*/ 100 h 193"/>
                    <a:gd name="T2" fmla="*/ 96 w 445"/>
                    <a:gd name="T3" fmla="*/ 0 h 193"/>
                    <a:gd name="T4" fmla="*/ 79 w 445"/>
                    <a:gd name="T5" fmla="*/ 41 h 193"/>
                    <a:gd name="T6" fmla="*/ 92 w 445"/>
                    <a:gd name="T7" fmla="*/ 54 h 193"/>
                    <a:gd name="T8" fmla="*/ 123 w 445"/>
                    <a:gd name="T9" fmla="*/ 36 h 193"/>
                    <a:gd name="T10" fmla="*/ 192 w 445"/>
                    <a:gd name="T11" fmla="*/ 63 h 193"/>
                    <a:gd name="T12" fmla="*/ 220 w 445"/>
                    <a:gd name="T13" fmla="*/ 41 h 193"/>
                    <a:gd name="T14" fmla="*/ 311 w 445"/>
                    <a:gd name="T15" fmla="*/ 32 h 193"/>
                    <a:gd name="T16" fmla="*/ 329 w 445"/>
                    <a:gd name="T17" fmla="*/ 55 h 193"/>
                    <a:gd name="T18" fmla="*/ 364 w 445"/>
                    <a:gd name="T19" fmla="*/ 50 h 193"/>
                    <a:gd name="T20" fmla="*/ 432 w 445"/>
                    <a:gd name="T21" fmla="*/ 78 h 193"/>
                    <a:gd name="T22" fmla="*/ 436 w 445"/>
                    <a:gd name="T23" fmla="*/ 96 h 193"/>
                    <a:gd name="T24" fmla="*/ 363 w 445"/>
                    <a:gd name="T25" fmla="*/ 114 h 193"/>
                    <a:gd name="T26" fmla="*/ 341 w 445"/>
                    <a:gd name="T27" fmla="*/ 100 h 193"/>
                    <a:gd name="T28" fmla="*/ 302 w 445"/>
                    <a:gd name="T29" fmla="*/ 105 h 193"/>
                    <a:gd name="T30" fmla="*/ 257 w 445"/>
                    <a:gd name="T31" fmla="*/ 131 h 193"/>
                    <a:gd name="T32" fmla="*/ 237 w 445"/>
                    <a:gd name="T33" fmla="*/ 133 h 193"/>
                    <a:gd name="T34" fmla="*/ 221 w 445"/>
                    <a:gd name="T35" fmla="*/ 114 h 193"/>
                    <a:gd name="T36" fmla="*/ 198 w 445"/>
                    <a:gd name="T37" fmla="*/ 182 h 193"/>
                    <a:gd name="T38" fmla="*/ 170 w 445"/>
                    <a:gd name="T39" fmla="*/ 184 h 193"/>
                    <a:gd name="T40" fmla="*/ 158 w 445"/>
                    <a:gd name="T41" fmla="*/ 156 h 193"/>
                    <a:gd name="T42" fmla="*/ 98 w 445"/>
                    <a:gd name="T43" fmla="*/ 145 h 193"/>
                    <a:gd name="T44" fmla="*/ 73 w 445"/>
                    <a:gd name="T45" fmla="*/ 124 h 193"/>
                    <a:gd name="T46" fmla="*/ 23 w 445"/>
                    <a:gd name="T47" fmla="*/ 131 h 193"/>
                    <a:gd name="T48" fmla="*/ 0 w 445"/>
                    <a:gd name="T49" fmla="*/ 100 h 193"/>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445"/>
                    <a:gd name="T76" fmla="*/ 0 h 193"/>
                    <a:gd name="T77" fmla="*/ 445 w 445"/>
                    <a:gd name="T78" fmla="*/ 193 h 193"/>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445" h="193">
                      <a:moveTo>
                        <a:pt x="0" y="106"/>
                      </a:moveTo>
                      <a:lnTo>
                        <a:pt x="99" y="0"/>
                      </a:lnTo>
                      <a:lnTo>
                        <a:pt x="82" y="44"/>
                      </a:lnTo>
                      <a:lnTo>
                        <a:pt x="95" y="57"/>
                      </a:lnTo>
                      <a:lnTo>
                        <a:pt x="126" y="39"/>
                      </a:lnTo>
                      <a:lnTo>
                        <a:pt x="195" y="66"/>
                      </a:lnTo>
                      <a:lnTo>
                        <a:pt x="225" y="44"/>
                      </a:lnTo>
                      <a:lnTo>
                        <a:pt x="317" y="32"/>
                      </a:lnTo>
                      <a:lnTo>
                        <a:pt x="335" y="58"/>
                      </a:lnTo>
                      <a:lnTo>
                        <a:pt x="371" y="53"/>
                      </a:lnTo>
                      <a:lnTo>
                        <a:pt x="441" y="81"/>
                      </a:lnTo>
                      <a:lnTo>
                        <a:pt x="445" y="102"/>
                      </a:lnTo>
                      <a:lnTo>
                        <a:pt x="369" y="120"/>
                      </a:lnTo>
                      <a:lnTo>
                        <a:pt x="347" y="106"/>
                      </a:lnTo>
                      <a:lnTo>
                        <a:pt x="308" y="111"/>
                      </a:lnTo>
                      <a:lnTo>
                        <a:pt x="263" y="137"/>
                      </a:lnTo>
                      <a:lnTo>
                        <a:pt x="243" y="139"/>
                      </a:lnTo>
                      <a:lnTo>
                        <a:pt x="226" y="120"/>
                      </a:lnTo>
                      <a:lnTo>
                        <a:pt x="201" y="191"/>
                      </a:lnTo>
                      <a:lnTo>
                        <a:pt x="173" y="193"/>
                      </a:lnTo>
                      <a:lnTo>
                        <a:pt x="161" y="164"/>
                      </a:lnTo>
                      <a:lnTo>
                        <a:pt x="101" y="151"/>
                      </a:lnTo>
                      <a:lnTo>
                        <a:pt x="73" y="130"/>
                      </a:lnTo>
                      <a:lnTo>
                        <a:pt x="23" y="137"/>
                      </a:lnTo>
                      <a:lnTo>
                        <a:pt x="0" y="106"/>
                      </a:lnTo>
                      <a:close/>
                    </a:path>
                  </a:pathLst>
                </a:custGeom>
                <a:solidFill>
                  <a:schemeClr val="accent3"/>
                </a:solidFill>
                <a:ln w="19050">
                  <a:solidFill>
                    <a:schemeClr val="tx1"/>
                  </a:solidFill>
                  <a:prstDash val="solid"/>
                  <a:round/>
                  <a:headEnd/>
                  <a:tailEnd/>
                </a:ln>
              </p:spPr>
              <p:txBody>
                <a:bodyPr wrap="none"/>
                <a:lstStyle/>
                <a:p>
                  <a:pPr defTabSz="456789">
                    <a:defRPr/>
                  </a:pPr>
                  <a:endParaRPr lang="en-US" sz="1500" b="1">
                    <a:solidFill>
                      <a:srgbClr val="000000"/>
                    </a:solidFill>
                    <a:latin typeface="Arial" panose="020B0604020202020204"/>
                  </a:endParaRPr>
                </a:p>
              </p:txBody>
            </p:sp>
            <p:sp>
              <p:nvSpPr>
                <p:cNvPr id="269" name="Freeform 28"/>
                <p:cNvSpPr>
                  <a:spLocks noChangeAspect="1"/>
                </p:cNvSpPr>
                <p:nvPr/>
              </p:nvSpPr>
              <p:spPr bwMode="auto">
                <a:xfrm>
                  <a:off x="3560" y="994"/>
                  <a:ext cx="317" cy="423"/>
                </a:xfrm>
                <a:custGeom>
                  <a:avLst/>
                  <a:gdLst>
                    <a:gd name="T0" fmla="*/ 79 w 319"/>
                    <a:gd name="T1" fmla="*/ 18 h 432"/>
                    <a:gd name="T2" fmla="*/ 90 w 319"/>
                    <a:gd name="T3" fmla="*/ 42 h 432"/>
                    <a:gd name="T4" fmla="*/ 70 w 319"/>
                    <a:gd name="T5" fmla="*/ 58 h 432"/>
                    <a:gd name="T6" fmla="*/ 69 w 319"/>
                    <a:gd name="T7" fmla="*/ 121 h 432"/>
                    <a:gd name="T8" fmla="*/ 57 w 319"/>
                    <a:gd name="T9" fmla="*/ 79 h 432"/>
                    <a:gd name="T10" fmla="*/ 11 w 319"/>
                    <a:gd name="T11" fmla="*/ 119 h 432"/>
                    <a:gd name="T12" fmla="*/ 0 w 319"/>
                    <a:gd name="T13" fmla="*/ 237 h 432"/>
                    <a:gd name="T14" fmla="*/ 30 w 319"/>
                    <a:gd name="T15" fmla="*/ 294 h 432"/>
                    <a:gd name="T16" fmla="*/ 33 w 319"/>
                    <a:gd name="T17" fmla="*/ 323 h 432"/>
                    <a:gd name="T18" fmla="*/ 34 w 319"/>
                    <a:gd name="T19" fmla="*/ 346 h 432"/>
                    <a:gd name="T20" fmla="*/ 33 w 319"/>
                    <a:gd name="T21" fmla="*/ 368 h 432"/>
                    <a:gd name="T22" fmla="*/ 27 w 319"/>
                    <a:gd name="T23" fmla="*/ 405 h 432"/>
                    <a:gd name="T24" fmla="*/ 149 w 319"/>
                    <a:gd name="T25" fmla="*/ 399 h 432"/>
                    <a:gd name="T26" fmla="*/ 312 w 319"/>
                    <a:gd name="T27" fmla="*/ 385 h 432"/>
                    <a:gd name="T28" fmla="*/ 282 w 319"/>
                    <a:gd name="T29" fmla="*/ 377 h 432"/>
                    <a:gd name="T30" fmla="*/ 265 w 319"/>
                    <a:gd name="T31" fmla="*/ 354 h 432"/>
                    <a:gd name="T32" fmla="*/ 291 w 319"/>
                    <a:gd name="T33" fmla="*/ 338 h 432"/>
                    <a:gd name="T34" fmla="*/ 291 w 319"/>
                    <a:gd name="T35" fmla="*/ 314 h 432"/>
                    <a:gd name="T36" fmla="*/ 279 w 319"/>
                    <a:gd name="T37" fmla="*/ 295 h 432"/>
                    <a:gd name="T38" fmla="*/ 291 w 319"/>
                    <a:gd name="T39" fmla="*/ 281 h 432"/>
                    <a:gd name="T40" fmla="*/ 313 w 319"/>
                    <a:gd name="T41" fmla="*/ 283 h 432"/>
                    <a:gd name="T42" fmla="*/ 309 w 319"/>
                    <a:gd name="T43" fmla="*/ 226 h 432"/>
                    <a:gd name="T44" fmla="*/ 303 w 319"/>
                    <a:gd name="T45" fmla="*/ 194 h 432"/>
                    <a:gd name="T46" fmla="*/ 289 w 319"/>
                    <a:gd name="T47" fmla="*/ 171 h 432"/>
                    <a:gd name="T48" fmla="*/ 276 w 319"/>
                    <a:gd name="T49" fmla="*/ 160 h 432"/>
                    <a:gd name="T50" fmla="*/ 255 w 319"/>
                    <a:gd name="T51" fmla="*/ 156 h 432"/>
                    <a:gd name="T52" fmla="*/ 237 w 319"/>
                    <a:gd name="T53" fmla="*/ 156 h 432"/>
                    <a:gd name="T54" fmla="*/ 218 w 319"/>
                    <a:gd name="T55" fmla="*/ 182 h 432"/>
                    <a:gd name="T56" fmla="*/ 204 w 319"/>
                    <a:gd name="T57" fmla="*/ 191 h 432"/>
                    <a:gd name="T58" fmla="*/ 195 w 319"/>
                    <a:gd name="T59" fmla="*/ 194 h 432"/>
                    <a:gd name="T60" fmla="*/ 185 w 319"/>
                    <a:gd name="T61" fmla="*/ 189 h 432"/>
                    <a:gd name="T62" fmla="*/ 182 w 319"/>
                    <a:gd name="T63" fmla="*/ 176 h 432"/>
                    <a:gd name="T64" fmla="*/ 185 w 319"/>
                    <a:gd name="T65" fmla="*/ 167 h 432"/>
                    <a:gd name="T66" fmla="*/ 194 w 319"/>
                    <a:gd name="T67" fmla="*/ 160 h 432"/>
                    <a:gd name="T68" fmla="*/ 203 w 319"/>
                    <a:gd name="T69" fmla="*/ 156 h 432"/>
                    <a:gd name="T70" fmla="*/ 212 w 319"/>
                    <a:gd name="T71" fmla="*/ 155 h 432"/>
                    <a:gd name="T72" fmla="*/ 212 w 319"/>
                    <a:gd name="T73" fmla="*/ 138 h 432"/>
                    <a:gd name="T74" fmla="*/ 236 w 319"/>
                    <a:gd name="T75" fmla="*/ 121 h 432"/>
                    <a:gd name="T76" fmla="*/ 212 w 319"/>
                    <a:gd name="T77" fmla="*/ 69 h 432"/>
                    <a:gd name="T78" fmla="*/ 212 w 319"/>
                    <a:gd name="T79" fmla="*/ 43 h 432"/>
                    <a:gd name="T80" fmla="*/ 172 w 319"/>
                    <a:gd name="T81" fmla="*/ 33 h 432"/>
                    <a:gd name="T82" fmla="*/ 113 w 319"/>
                    <a:gd name="T83" fmla="*/ 0 h 432"/>
                    <a:gd name="T84" fmla="*/ 79 w 319"/>
                    <a:gd name="T85" fmla="*/ 18 h 432"/>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319"/>
                    <a:gd name="T130" fmla="*/ 0 h 432"/>
                    <a:gd name="T131" fmla="*/ 319 w 319"/>
                    <a:gd name="T132" fmla="*/ 432 h 432"/>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319" h="432">
                      <a:moveTo>
                        <a:pt x="81" y="18"/>
                      </a:moveTo>
                      <a:lnTo>
                        <a:pt x="93" y="45"/>
                      </a:lnTo>
                      <a:lnTo>
                        <a:pt x="70" y="61"/>
                      </a:lnTo>
                      <a:lnTo>
                        <a:pt x="69" y="130"/>
                      </a:lnTo>
                      <a:lnTo>
                        <a:pt x="57" y="85"/>
                      </a:lnTo>
                      <a:lnTo>
                        <a:pt x="11" y="128"/>
                      </a:lnTo>
                      <a:lnTo>
                        <a:pt x="0" y="252"/>
                      </a:lnTo>
                      <a:lnTo>
                        <a:pt x="30" y="313"/>
                      </a:lnTo>
                      <a:lnTo>
                        <a:pt x="33" y="344"/>
                      </a:lnTo>
                      <a:lnTo>
                        <a:pt x="34" y="369"/>
                      </a:lnTo>
                      <a:lnTo>
                        <a:pt x="33" y="392"/>
                      </a:lnTo>
                      <a:lnTo>
                        <a:pt x="27" y="432"/>
                      </a:lnTo>
                      <a:lnTo>
                        <a:pt x="152" y="425"/>
                      </a:lnTo>
                      <a:lnTo>
                        <a:pt x="318" y="410"/>
                      </a:lnTo>
                      <a:lnTo>
                        <a:pt x="288" y="401"/>
                      </a:lnTo>
                      <a:lnTo>
                        <a:pt x="271" y="378"/>
                      </a:lnTo>
                      <a:lnTo>
                        <a:pt x="297" y="359"/>
                      </a:lnTo>
                      <a:lnTo>
                        <a:pt x="297" y="335"/>
                      </a:lnTo>
                      <a:lnTo>
                        <a:pt x="285" y="314"/>
                      </a:lnTo>
                      <a:lnTo>
                        <a:pt x="297" y="299"/>
                      </a:lnTo>
                      <a:lnTo>
                        <a:pt x="319" y="301"/>
                      </a:lnTo>
                      <a:lnTo>
                        <a:pt x="315" y="241"/>
                      </a:lnTo>
                      <a:lnTo>
                        <a:pt x="309" y="206"/>
                      </a:lnTo>
                      <a:lnTo>
                        <a:pt x="295" y="183"/>
                      </a:lnTo>
                      <a:lnTo>
                        <a:pt x="282" y="170"/>
                      </a:lnTo>
                      <a:lnTo>
                        <a:pt x="261" y="165"/>
                      </a:lnTo>
                      <a:lnTo>
                        <a:pt x="242" y="165"/>
                      </a:lnTo>
                      <a:lnTo>
                        <a:pt x="221" y="194"/>
                      </a:lnTo>
                      <a:lnTo>
                        <a:pt x="207" y="203"/>
                      </a:lnTo>
                      <a:lnTo>
                        <a:pt x="198" y="206"/>
                      </a:lnTo>
                      <a:lnTo>
                        <a:pt x="188" y="201"/>
                      </a:lnTo>
                      <a:lnTo>
                        <a:pt x="185" y="188"/>
                      </a:lnTo>
                      <a:lnTo>
                        <a:pt x="188" y="179"/>
                      </a:lnTo>
                      <a:lnTo>
                        <a:pt x="197" y="170"/>
                      </a:lnTo>
                      <a:lnTo>
                        <a:pt x="206" y="165"/>
                      </a:lnTo>
                      <a:lnTo>
                        <a:pt x="215" y="164"/>
                      </a:lnTo>
                      <a:lnTo>
                        <a:pt x="215" y="147"/>
                      </a:lnTo>
                      <a:lnTo>
                        <a:pt x="239" y="130"/>
                      </a:lnTo>
                      <a:lnTo>
                        <a:pt x="215" y="73"/>
                      </a:lnTo>
                      <a:lnTo>
                        <a:pt x="215" y="46"/>
                      </a:lnTo>
                      <a:lnTo>
                        <a:pt x="175" y="36"/>
                      </a:lnTo>
                      <a:lnTo>
                        <a:pt x="116" y="0"/>
                      </a:lnTo>
                      <a:lnTo>
                        <a:pt x="81" y="18"/>
                      </a:lnTo>
                      <a:close/>
                    </a:path>
                  </a:pathLst>
                </a:custGeom>
                <a:solidFill>
                  <a:schemeClr val="accent3"/>
                </a:solidFill>
                <a:ln w="19050">
                  <a:solidFill>
                    <a:schemeClr val="tx1"/>
                  </a:solidFill>
                  <a:prstDash val="solid"/>
                  <a:round/>
                  <a:headEnd/>
                  <a:tailEnd/>
                </a:ln>
              </p:spPr>
              <p:txBody>
                <a:bodyPr wrap="none"/>
                <a:lstStyle/>
                <a:p>
                  <a:pPr defTabSz="456789">
                    <a:defRPr/>
                  </a:pPr>
                  <a:endParaRPr lang="en-US" sz="1500" b="1">
                    <a:solidFill>
                      <a:srgbClr val="000000"/>
                    </a:solidFill>
                    <a:latin typeface="Arial" panose="020B0604020202020204"/>
                  </a:endParaRPr>
                </a:p>
              </p:txBody>
            </p:sp>
          </p:grpSp>
          <p:sp>
            <p:nvSpPr>
              <p:cNvPr id="187" name="Shape - Maryland"/>
              <p:cNvSpPr>
                <a:spLocks noChangeAspect="1"/>
              </p:cNvSpPr>
              <p:nvPr/>
            </p:nvSpPr>
            <p:spPr bwMode="auto">
              <a:xfrm>
                <a:off x="6717423" y="2571432"/>
                <a:ext cx="634594" cy="262071"/>
              </a:xfrm>
              <a:custGeom>
                <a:avLst/>
                <a:gdLst>
                  <a:gd name="T0" fmla="*/ 0 w 403"/>
                  <a:gd name="T1" fmla="*/ 2147483647 h 165"/>
                  <a:gd name="T2" fmla="*/ 2147483647 w 403"/>
                  <a:gd name="T3" fmla="*/ 0 h 165"/>
                  <a:gd name="T4" fmla="*/ 2147483647 w 403"/>
                  <a:gd name="T5" fmla="*/ 2147483647 h 165"/>
                  <a:gd name="T6" fmla="*/ 2147483647 w 403"/>
                  <a:gd name="T7" fmla="*/ 2147483647 h 165"/>
                  <a:gd name="T8" fmla="*/ 2147483647 w 403"/>
                  <a:gd name="T9" fmla="*/ 2147483647 h 165"/>
                  <a:gd name="T10" fmla="*/ 2147483647 w 403"/>
                  <a:gd name="T11" fmla="*/ 2147483647 h 165"/>
                  <a:gd name="T12" fmla="*/ 2147483647 w 403"/>
                  <a:gd name="T13" fmla="*/ 2147483647 h 165"/>
                  <a:gd name="T14" fmla="*/ 2147483647 w 403"/>
                  <a:gd name="T15" fmla="*/ 2147483647 h 165"/>
                  <a:gd name="T16" fmla="*/ 2147483647 w 403"/>
                  <a:gd name="T17" fmla="*/ 2147483647 h 165"/>
                  <a:gd name="T18" fmla="*/ 2147483647 w 403"/>
                  <a:gd name="T19" fmla="*/ 2147483647 h 165"/>
                  <a:gd name="T20" fmla="*/ 2147483647 w 403"/>
                  <a:gd name="T21" fmla="*/ 2147483647 h 165"/>
                  <a:gd name="T22" fmla="*/ 2147483647 w 403"/>
                  <a:gd name="T23" fmla="*/ 2147483647 h 165"/>
                  <a:gd name="T24" fmla="*/ 2147483647 w 403"/>
                  <a:gd name="T25" fmla="*/ 2147483647 h 165"/>
                  <a:gd name="T26" fmla="*/ 2147483647 w 403"/>
                  <a:gd name="T27" fmla="*/ 2147483647 h 165"/>
                  <a:gd name="T28" fmla="*/ 2147483647 w 403"/>
                  <a:gd name="T29" fmla="*/ 2147483647 h 165"/>
                  <a:gd name="T30" fmla="*/ 2147483647 w 403"/>
                  <a:gd name="T31" fmla="*/ 2147483647 h 165"/>
                  <a:gd name="T32" fmla="*/ 0 w 403"/>
                  <a:gd name="T33" fmla="*/ 2147483647 h 165"/>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403"/>
                  <a:gd name="T52" fmla="*/ 0 h 165"/>
                  <a:gd name="T53" fmla="*/ 403 w 403"/>
                  <a:gd name="T54" fmla="*/ 165 h 165"/>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403" h="165">
                    <a:moveTo>
                      <a:pt x="0" y="56"/>
                    </a:moveTo>
                    <a:lnTo>
                      <a:pt x="300" y="0"/>
                    </a:lnTo>
                    <a:lnTo>
                      <a:pt x="349" y="113"/>
                    </a:lnTo>
                    <a:lnTo>
                      <a:pt x="401" y="101"/>
                    </a:lnTo>
                    <a:lnTo>
                      <a:pt x="403" y="158"/>
                    </a:lnTo>
                    <a:lnTo>
                      <a:pt x="361" y="165"/>
                    </a:lnTo>
                    <a:lnTo>
                      <a:pt x="324" y="128"/>
                    </a:lnTo>
                    <a:lnTo>
                      <a:pt x="300" y="83"/>
                    </a:lnTo>
                    <a:lnTo>
                      <a:pt x="296" y="21"/>
                    </a:lnTo>
                    <a:lnTo>
                      <a:pt x="278" y="52"/>
                    </a:lnTo>
                    <a:lnTo>
                      <a:pt x="299" y="146"/>
                    </a:lnTo>
                    <a:lnTo>
                      <a:pt x="211" y="159"/>
                    </a:lnTo>
                    <a:lnTo>
                      <a:pt x="208" y="91"/>
                    </a:lnTo>
                    <a:lnTo>
                      <a:pt x="154" y="61"/>
                    </a:lnTo>
                    <a:lnTo>
                      <a:pt x="108" y="53"/>
                    </a:lnTo>
                    <a:lnTo>
                      <a:pt x="12" y="101"/>
                    </a:lnTo>
                    <a:lnTo>
                      <a:pt x="0" y="56"/>
                    </a:lnTo>
                    <a:close/>
                  </a:path>
                </a:pathLst>
              </a:custGeom>
              <a:solidFill>
                <a:schemeClr val="accent5"/>
              </a:solidFill>
              <a:ln w="19050">
                <a:solidFill>
                  <a:schemeClr val="tx1"/>
                </a:solidFill>
                <a:prstDash val="solid"/>
                <a:round/>
                <a:headEnd/>
                <a:tailEnd/>
              </a:ln>
            </p:spPr>
            <p:txBody>
              <a:bodyPr wrap="none"/>
              <a:lstStyle/>
              <a:p>
                <a:pPr defTabSz="456789">
                  <a:defRPr/>
                </a:pPr>
                <a:endParaRPr lang="en-US" sz="1500" b="1">
                  <a:solidFill>
                    <a:srgbClr val="000000"/>
                  </a:solidFill>
                  <a:latin typeface="Arial" panose="020B0604020202020204"/>
                </a:endParaRPr>
              </a:p>
            </p:txBody>
          </p:sp>
          <p:sp>
            <p:nvSpPr>
              <p:cNvPr id="188" name="Shape - Maine"/>
              <p:cNvSpPr>
                <a:spLocks noChangeAspect="1"/>
              </p:cNvSpPr>
              <p:nvPr/>
            </p:nvSpPr>
            <p:spPr bwMode="auto">
              <a:xfrm>
                <a:off x="7453553" y="1117979"/>
                <a:ext cx="491811" cy="717080"/>
              </a:xfrm>
              <a:custGeom>
                <a:avLst/>
                <a:gdLst>
                  <a:gd name="T0" fmla="*/ 2147483647 w 313"/>
                  <a:gd name="T1" fmla="*/ 2147483647 h 478"/>
                  <a:gd name="T2" fmla="*/ 2147483647 w 313"/>
                  <a:gd name="T3" fmla="*/ 2147483647 h 478"/>
                  <a:gd name="T4" fmla="*/ 2147483647 w 313"/>
                  <a:gd name="T5" fmla="*/ 2147483647 h 478"/>
                  <a:gd name="T6" fmla="*/ 2147483647 w 313"/>
                  <a:gd name="T7" fmla="*/ 2147483647 h 478"/>
                  <a:gd name="T8" fmla="*/ 2147483647 w 313"/>
                  <a:gd name="T9" fmla="*/ 2147483647 h 478"/>
                  <a:gd name="T10" fmla="*/ 2147483647 w 313"/>
                  <a:gd name="T11" fmla="*/ 2147483647 h 478"/>
                  <a:gd name="T12" fmla="*/ 2147483647 w 313"/>
                  <a:gd name="T13" fmla="*/ 2147483647 h 478"/>
                  <a:gd name="T14" fmla="*/ 0 w 313"/>
                  <a:gd name="T15" fmla="*/ 2147483647 h 478"/>
                  <a:gd name="T16" fmla="*/ 2147483647 w 313"/>
                  <a:gd name="T17" fmla="*/ 2147483647 h 478"/>
                  <a:gd name="T18" fmla="*/ 2147483647 w 313"/>
                  <a:gd name="T19" fmla="*/ 2147483647 h 478"/>
                  <a:gd name="T20" fmla="*/ 2147483647 w 313"/>
                  <a:gd name="T21" fmla="*/ 2147483647 h 478"/>
                  <a:gd name="T22" fmla="*/ 2147483647 w 313"/>
                  <a:gd name="T23" fmla="*/ 2147483647 h 478"/>
                  <a:gd name="T24" fmla="*/ 2147483647 w 313"/>
                  <a:gd name="T25" fmla="*/ 2147483647 h 478"/>
                  <a:gd name="T26" fmla="*/ 2147483647 w 313"/>
                  <a:gd name="T27" fmla="*/ 2147483647 h 478"/>
                  <a:gd name="T28" fmla="*/ 2147483647 w 313"/>
                  <a:gd name="T29" fmla="*/ 2147483647 h 478"/>
                  <a:gd name="T30" fmla="*/ 2147483647 w 313"/>
                  <a:gd name="T31" fmla="*/ 2147483647 h 478"/>
                  <a:gd name="T32" fmla="*/ 2147483647 w 313"/>
                  <a:gd name="T33" fmla="*/ 2147483647 h 478"/>
                  <a:gd name="T34" fmla="*/ 2147483647 w 313"/>
                  <a:gd name="T35" fmla="*/ 2147483647 h 478"/>
                  <a:gd name="T36" fmla="*/ 2147483647 w 313"/>
                  <a:gd name="T37" fmla="*/ 2147483647 h 478"/>
                  <a:gd name="T38" fmla="*/ 2147483647 w 313"/>
                  <a:gd name="T39" fmla="*/ 2147483647 h 478"/>
                  <a:gd name="T40" fmla="*/ 2147483647 w 313"/>
                  <a:gd name="T41" fmla="*/ 2147483647 h 478"/>
                  <a:gd name="T42" fmla="*/ 2147483647 w 313"/>
                  <a:gd name="T43" fmla="*/ 2147483647 h 478"/>
                  <a:gd name="T44" fmla="*/ 2147483647 w 313"/>
                  <a:gd name="T45" fmla="*/ 2147483647 h 478"/>
                  <a:gd name="T46" fmla="*/ 2147483647 w 313"/>
                  <a:gd name="T47" fmla="*/ 2147483647 h 478"/>
                  <a:gd name="T48" fmla="*/ 2147483647 w 313"/>
                  <a:gd name="T49" fmla="*/ 0 h 478"/>
                  <a:gd name="T50" fmla="*/ 2147483647 w 313"/>
                  <a:gd name="T51" fmla="*/ 2147483647 h 478"/>
                  <a:gd name="T52" fmla="*/ 2147483647 w 313"/>
                  <a:gd name="T53" fmla="*/ 2147483647 h 478"/>
                  <a:gd name="T54" fmla="*/ 2147483647 w 313"/>
                  <a:gd name="T55" fmla="*/ 2147483647 h 478"/>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313"/>
                  <a:gd name="T85" fmla="*/ 0 h 478"/>
                  <a:gd name="T86" fmla="*/ 313 w 313"/>
                  <a:gd name="T87" fmla="*/ 478 h 478"/>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313" h="478">
                    <a:moveTo>
                      <a:pt x="73" y="15"/>
                    </a:moveTo>
                    <a:lnTo>
                      <a:pt x="27" y="103"/>
                    </a:lnTo>
                    <a:lnTo>
                      <a:pt x="49" y="136"/>
                    </a:lnTo>
                    <a:lnTo>
                      <a:pt x="27" y="176"/>
                    </a:lnTo>
                    <a:lnTo>
                      <a:pt x="40" y="189"/>
                    </a:lnTo>
                    <a:lnTo>
                      <a:pt x="31" y="216"/>
                    </a:lnTo>
                    <a:lnTo>
                      <a:pt x="31" y="261"/>
                    </a:lnTo>
                    <a:lnTo>
                      <a:pt x="0" y="277"/>
                    </a:lnTo>
                    <a:lnTo>
                      <a:pt x="12" y="291"/>
                    </a:lnTo>
                    <a:lnTo>
                      <a:pt x="78" y="457"/>
                    </a:lnTo>
                    <a:lnTo>
                      <a:pt x="130" y="478"/>
                    </a:lnTo>
                    <a:lnTo>
                      <a:pt x="127" y="444"/>
                    </a:lnTo>
                    <a:lnTo>
                      <a:pt x="152" y="417"/>
                    </a:lnTo>
                    <a:lnTo>
                      <a:pt x="143" y="389"/>
                    </a:lnTo>
                    <a:lnTo>
                      <a:pt x="207" y="355"/>
                    </a:lnTo>
                    <a:lnTo>
                      <a:pt x="210" y="308"/>
                    </a:lnTo>
                    <a:lnTo>
                      <a:pt x="248" y="305"/>
                    </a:lnTo>
                    <a:lnTo>
                      <a:pt x="277" y="270"/>
                    </a:lnTo>
                    <a:lnTo>
                      <a:pt x="313" y="246"/>
                    </a:lnTo>
                    <a:lnTo>
                      <a:pt x="313" y="216"/>
                    </a:lnTo>
                    <a:lnTo>
                      <a:pt x="264" y="207"/>
                    </a:lnTo>
                    <a:lnTo>
                      <a:pt x="255" y="174"/>
                    </a:lnTo>
                    <a:lnTo>
                      <a:pt x="206" y="170"/>
                    </a:lnTo>
                    <a:lnTo>
                      <a:pt x="166" y="28"/>
                    </a:lnTo>
                    <a:lnTo>
                      <a:pt x="148" y="0"/>
                    </a:lnTo>
                    <a:lnTo>
                      <a:pt x="98" y="12"/>
                    </a:lnTo>
                    <a:lnTo>
                      <a:pt x="90" y="25"/>
                    </a:lnTo>
                    <a:lnTo>
                      <a:pt x="73" y="15"/>
                    </a:lnTo>
                    <a:close/>
                  </a:path>
                </a:pathLst>
              </a:custGeom>
              <a:solidFill>
                <a:srgbClr val="CCCCCC"/>
              </a:solidFill>
              <a:ln w="19050">
                <a:solidFill>
                  <a:schemeClr val="tx1"/>
                </a:solidFill>
                <a:prstDash val="solid"/>
                <a:round/>
                <a:headEnd/>
                <a:tailEnd/>
              </a:ln>
            </p:spPr>
            <p:txBody>
              <a:bodyPr wrap="none"/>
              <a:lstStyle/>
              <a:p>
                <a:pPr defTabSz="456789">
                  <a:defRPr/>
                </a:pPr>
                <a:endParaRPr lang="en-US" sz="1500" b="1">
                  <a:solidFill>
                    <a:srgbClr val="000000"/>
                  </a:solidFill>
                  <a:latin typeface="Arial" panose="020B0604020202020204"/>
                </a:endParaRPr>
              </a:p>
            </p:txBody>
          </p:sp>
          <p:sp>
            <p:nvSpPr>
              <p:cNvPr id="189" name="Shape - Louisiana"/>
              <p:cNvSpPr>
                <a:spLocks noChangeAspect="1"/>
              </p:cNvSpPr>
              <p:nvPr/>
            </p:nvSpPr>
            <p:spPr bwMode="auto">
              <a:xfrm>
                <a:off x="5013538" y="3960574"/>
                <a:ext cx="772619" cy="617396"/>
              </a:xfrm>
              <a:custGeom>
                <a:avLst/>
                <a:gdLst>
                  <a:gd name="T0" fmla="*/ 0 w 489"/>
                  <a:gd name="T1" fmla="*/ 2147483647 h 392"/>
                  <a:gd name="T2" fmla="*/ 2147483647 w 489"/>
                  <a:gd name="T3" fmla="*/ 0 h 392"/>
                  <a:gd name="T4" fmla="*/ 2147483647 w 489"/>
                  <a:gd name="T5" fmla="*/ 2147483647 h 392"/>
                  <a:gd name="T6" fmla="*/ 2147483647 w 489"/>
                  <a:gd name="T7" fmla="*/ 2147483647 h 392"/>
                  <a:gd name="T8" fmla="*/ 2147483647 w 489"/>
                  <a:gd name="T9" fmla="*/ 2147483647 h 392"/>
                  <a:gd name="T10" fmla="*/ 2147483647 w 489"/>
                  <a:gd name="T11" fmla="*/ 2147483647 h 392"/>
                  <a:gd name="T12" fmla="*/ 2147483647 w 489"/>
                  <a:gd name="T13" fmla="*/ 2147483647 h 392"/>
                  <a:gd name="T14" fmla="*/ 2147483647 w 489"/>
                  <a:gd name="T15" fmla="*/ 2147483647 h 392"/>
                  <a:gd name="T16" fmla="*/ 2147483647 w 489"/>
                  <a:gd name="T17" fmla="*/ 2147483647 h 392"/>
                  <a:gd name="T18" fmla="*/ 2147483647 w 489"/>
                  <a:gd name="T19" fmla="*/ 2147483647 h 392"/>
                  <a:gd name="T20" fmla="*/ 2147483647 w 489"/>
                  <a:gd name="T21" fmla="*/ 2147483647 h 392"/>
                  <a:gd name="T22" fmla="*/ 2147483647 w 489"/>
                  <a:gd name="T23" fmla="*/ 2147483647 h 392"/>
                  <a:gd name="T24" fmla="*/ 2147483647 w 489"/>
                  <a:gd name="T25" fmla="*/ 2147483647 h 392"/>
                  <a:gd name="T26" fmla="*/ 2147483647 w 489"/>
                  <a:gd name="T27" fmla="*/ 2147483647 h 392"/>
                  <a:gd name="T28" fmla="*/ 2147483647 w 489"/>
                  <a:gd name="T29" fmla="*/ 2147483647 h 392"/>
                  <a:gd name="T30" fmla="*/ 2147483647 w 489"/>
                  <a:gd name="T31" fmla="*/ 2147483647 h 392"/>
                  <a:gd name="T32" fmla="*/ 2147483647 w 489"/>
                  <a:gd name="T33" fmla="*/ 2147483647 h 392"/>
                  <a:gd name="T34" fmla="*/ 2147483647 w 489"/>
                  <a:gd name="T35" fmla="*/ 2147483647 h 392"/>
                  <a:gd name="T36" fmla="*/ 2147483647 w 489"/>
                  <a:gd name="T37" fmla="*/ 2147483647 h 392"/>
                  <a:gd name="T38" fmla="*/ 2147483647 w 489"/>
                  <a:gd name="T39" fmla="*/ 2147483647 h 392"/>
                  <a:gd name="T40" fmla="*/ 2147483647 w 489"/>
                  <a:gd name="T41" fmla="*/ 2147483647 h 392"/>
                  <a:gd name="T42" fmla="*/ 2147483647 w 489"/>
                  <a:gd name="T43" fmla="*/ 2147483647 h 392"/>
                  <a:gd name="T44" fmla="*/ 2147483647 w 489"/>
                  <a:gd name="T45" fmla="*/ 2147483647 h 392"/>
                  <a:gd name="T46" fmla="*/ 2147483647 w 489"/>
                  <a:gd name="T47" fmla="*/ 2147483647 h 392"/>
                  <a:gd name="T48" fmla="*/ 2147483647 w 489"/>
                  <a:gd name="T49" fmla="*/ 2147483647 h 392"/>
                  <a:gd name="T50" fmla="*/ 2147483647 w 489"/>
                  <a:gd name="T51" fmla="*/ 2147483647 h 392"/>
                  <a:gd name="T52" fmla="*/ 2147483647 w 489"/>
                  <a:gd name="T53" fmla="*/ 2147483647 h 392"/>
                  <a:gd name="T54" fmla="*/ 2147483647 w 489"/>
                  <a:gd name="T55" fmla="*/ 2147483647 h 392"/>
                  <a:gd name="T56" fmla="*/ 2147483647 w 489"/>
                  <a:gd name="T57" fmla="*/ 2147483647 h 392"/>
                  <a:gd name="T58" fmla="*/ 2147483647 w 489"/>
                  <a:gd name="T59" fmla="*/ 2147483647 h 392"/>
                  <a:gd name="T60" fmla="*/ 2147483647 w 489"/>
                  <a:gd name="T61" fmla="*/ 2147483647 h 392"/>
                  <a:gd name="T62" fmla="*/ 2147483647 w 489"/>
                  <a:gd name="T63" fmla="*/ 2147483647 h 392"/>
                  <a:gd name="T64" fmla="*/ 2147483647 w 489"/>
                  <a:gd name="T65" fmla="*/ 2147483647 h 392"/>
                  <a:gd name="T66" fmla="*/ 2147483647 w 489"/>
                  <a:gd name="T67" fmla="*/ 2147483647 h 392"/>
                  <a:gd name="T68" fmla="*/ 0 w 489"/>
                  <a:gd name="T69" fmla="*/ 2147483647 h 392"/>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489"/>
                  <a:gd name="T106" fmla="*/ 0 h 392"/>
                  <a:gd name="T107" fmla="*/ 489 w 489"/>
                  <a:gd name="T108" fmla="*/ 392 h 392"/>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489" h="392">
                    <a:moveTo>
                      <a:pt x="0" y="9"/>
                    </a:moveTo>
                    <a:lnTo>
                      <a:pt x="245" y="0"/>
                    </a:lnTo>
                    <a:lnTo>
                      <a:pt x="288" y="81"/>
                    </a:lnTo>
                    <a:lnTo>
                      <a:pt x="251" y="176"/>
                    </a:lnTo>
                    <a:lnTo>
                      <a:pt x="239" y="219"/>
                    </a:lnTo>
                    <a:lnTo>
                      <a:pt x="403" y="201"/>
                    </a:lnTo>
                    <a:lnTo>
                      <a:pt x="413" y="264"/>
                    </a:lnTo>
                    <a:lnTo>
                      <a:pt x="364" y="258"/>
                    </a:lnTo>
                    <a:lnTo>
                      <a:pt x="342" y="285"/>
                    </a:lnTo>
                    <a:lnTo>
                      <a:pt x="367" y="303"/>
                    </a:lnTo>
                    <a:lnTo>
                      <a:pt x="412" y="282"/>
                    </a:lnTo>
                    <a:lnTo>
                      <a:pt x="413" y="312"/>
                    </a:lnTo>
                    <a:lnTo>
                      <a:pt x="440" y="286"/>
                    </a:lnTo>
                    <a:lnTo>
                      <a:pt x="458" y="286"/>
                    </a:lnTo>
                    <a:lnTo>
                      <a:pt x="437" y="339"/>
                    </a:lnTo>
                    <a:lnTo>
                      <a:pt x="477" y="347"/>
                    </a:lnTo>
                    <a:lnTo>
                      <a:pt x="489" y="376"/>
                    </a:lnTo>
                    <a:lnTo>
                      <a:pt x="471" y="385"/>
                    </a:lnTo>
                    <a:lnTo>
                      <a:pt x="446" y="367"/>
                    </a:lnTo>
                    <a:lnTo>
                      <a:pt x="398" y="353"/>
                    </a:lnTo>
                    <a:lnTo>
                      <a:pt x="409" y="388"/>
                    </a:lnTo>
                    <a:lnTo>
                      <a:pt x="385" y="392"/>
                    </a:lnTo>
                    <a:lnTo>
                      <a:pt x="365" y="361"/>
                    </a:lnTo>
                    <a:lnTo>
                      <a:pt x="354" y="380"/>
                    </a:lnTo>
                    <a:lnTo>
                      <a:pt x="282" y="380"/>
                    </a:lnTo>
                    <a:lnTo>
                      <a:pt x="282" y="361"/>
                    </a:lnTo>
                    <a:lnTo>
                      <a:pt x="255" y="339"/>
                    </a:lnTo>
                    <a:lnTo>
                      <a:pt x="201" y="336"/>
                    </a:lnTo>
                    <a:lnTo>
                      <a:pt x="246" y="361"/>
                    </a:lnTo>
                    <a:lnTo>
                      <a:pt x="184" y="374"/>
                    </a:lnTo>
                    <a:lnTo>
                      <a:pt x="85" y="356"/>
                    </a:lnTo>
                    <a:lnTo>
                      <a:pt x="48" y="361"/>
                    </a:lnTo>
                    <a:lnTo>
                      <a:pt x="61" y="230"/>
                    </a:lnTo>
                    <a:lnTo>
                      <a:pt x="2" y="125"/>
                    </a:lnTo>
                    <a:lnTo>
                      <a:pt x="0" y="9"/>
                    </a:lnTo>
                    <a:close/>
                  </a:path>
                </a:pathLst>
              </a:custGeom>
              <a:solidFill>
                <a:schemeClr val="accent3"/>
              </a:solidFill>
              <a:ln w="19050">
                <a:solidFill>
                  <a:schemeClr val="tx1"/>
                </a:solidFill>
                <a:prstDash val="solid"/>
                <a:round/>
                <a:headEnd/>
                <a:tailEnd/>
              </a:ln>
            </p:spPr>
            <p:txBody>
              <a:bodyPr wrap="none"/>
              <a:lstStyle/>
              <a:p>
                <a:pPr defTabSz="456789">
                  <a:defRPr/>
                </a:pPr>
                <a:endParaRPr lang="en-US" sz="1500" b="1">
                  <a:solidFill>
                    <a:srgbClr val="000000"/>
                  </a:solidFill>
                  <a:latin typeface="Arial" panose="020B0604020202020204"/>
                </a:endParaRPr>
              </a:p>
            </p:txBody>
          </p:sp>
          <p:sp>
            <p:nvSpPr>
              <p:cNvPr id="190" name="Shape - Kentucky"/>
              <p:cNvSpPr>
                <a:spLocks noChangeAspect="1"/>
              </p:cNvSpPr>
              <p:nvPr/>
            </p:nvSpPr>
            <p:spPr bwMode="auto">
              <a:xfrm>
                <a:off x="5546597" y="2883346"/>
                <a:ext cx="956652" cy="532182"/>
              </a:xfrm>
              <a:custGeom>
                <a:avLst/>
                <a:gdLst>
                  <a:gd name="T0" fmla="*/ 0 w 607"/>
                  <a:gd name="T1" fmla="*/ 2147483647 h 337"/>
                  <a:gd name="T2" fmla="*/ 2147483647 w 607"/>
                  <a:gd name="T3" fmla="*/ 2147483647 h 337"/>
                  <a:gd name="T4" fmla="*/ 2147483647 w 607"/>
                  <a:gd name="T5" fmla="*/ 2147483647 h 337"/>
                  <a:gd name="T6" fmla="*/ 2147483647 w 607"/>
                  <a:gd name="T7" fmla="*/ 2147483647 h 337"/>
                  <a:gd name="T8" fmla="*/ 2147483647 w 607"/>
                  <a:gd name="T9" fmla="*/ 2147483647 h 337"/>
                  <a:gd name="T10" fmla="*/ 2147483647 w 607"/>
                  <a:gd name="T11" fmla="*/ 2147483647 h 337"/>
                  <a:gd name="T12" fmla="*/ 2147483647 w 607"/>
                  <a:gd name="T13" fmla="*/ 2147483647 h 337"/>
                  <a:gd name="T14" fmla="*/ 2147483647 w 607"/>
                  <a:gd name="T15" fmla="*/ 2147483647 h 337"/>
                  <a:gd name="T16" fmla="*/ 2147483647 w 607"/>
                  <a:gd name="T17" fmla="*/ 2147483647 h 337"/>
                  <a:gd name="T18" fmla="*/ 2147483647 w 607"/>
                  <a:gd name="T19" fmla="*/ 2147483647 h 337"/>
                  <a:gd name="T20" fmla="*/ 2147483647 w 607"/>
                  <a:gd name="T21" fmla="*/ 2147483647 h 337"/>
                  <a:gd name="T22" fmla="*/ 2147483647 w 607"/>
                  <a:gd name="T23" fmla="*/ 2147483647 h 337"/>
                  <a:gd name="T24" fmla="*/ 2147483647 w 607"/>
                  <a:gd name="T25" fmla="*/ 2147483647 h 337"/>
                  <a:gd name="T26" fmla="*/ 2147483647 w 607"/>
                  <a:gd name="T27" fmla="*/ 2147483647 h 337"/>
                  <a:gd name="T28" fmla="*/ 2147483647 w 607"/>
                  <a:gd name="T29" fmla="*/ 0 h 337"/>
                  <a:gd name="T30" fmla="*/ 2147483647 w 607"/>
                  <a:gd name="T31" fmla="*/ 2147483647 h 337"/>
                  <a:gd name="T32" fmla="*/ 2147483647 w 607"/>
                  <a:gd name="T33" fmla="*/ 2147483647 h 337"/>
                  <a:gd name="T34" fmla="*/ 2147483647 w 607"/>
                  <a:gd name="T35" fmla="*/ 2147483647 h 337"/>
                  <a:gd name="T36" fmla="*/ 2147483647 w 607"/>
                  <a:gd name="T37" fmla="*/ 2147483647 h 337"/>
                  <a:gd name="T38" fmla="*/ 2147483647 w 607"/>
                  <a:gd name="T39" fmla="*/ 2147483647 h 337"/>
                  <a:gd name="T40" fmla="*/ 2147483647 w 607"/>
                  <a:gd name="T41" fmla="*/ 2147483647 h 337"/>
                  <a:gd name="T42" fmla="*/ 2147483647 w 607"/>
                  <a:gd name="T43" fmla="*/ 2147483647 h 337"/>
                  <a:gd name="T44" fmla="*/ 2147483647 w 607"/>
                  <a:gd name="T45" fmla="*/ 2147483647 h 337"/>
                  <a:gd name="T46" fmla="*/ 2147483647 w 607"/>
                  <a:gd name="T47" fmla="*/ 2147483647 h 337"/>
                  <a:gd name="T48" fmla="*/ 2147483647 w 607"/>
                  <a:gd name="T49" fmla="*/ 2147483647 h 337"/>
                  <a:gd name="T50" fmla="*/ 2147483647 w 607"/>
                  <a:gd name="T51" fmla="*/ 2147483647 h 337"/>
                  <a:gd name="T52" fmla="*/ 2147483647 w 607"/>
                  <a:gd name="T53" fmla="*/ 2147483647 h 337"/>
                  <a:gd name="T54" fmla="*/ 2147483647 w 607"/>
                  <a:gd name="T55" fmla="*/ 2147483647 h 337"/>
                  <a:gd name="T56" fmla="*/ 0 w 607"/>
                  <a:gd name="T57" fmla="*/ 2147483647 h 337"/>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607"/>
                  <a:gd name="T88" fmla="*/ 0 h 337"/>
                  <a:gd name="T89" fmla="*/ 607 w 607"/>
                  <a:gd name="T90" fmla="*/ 337 h 337"/>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607" h="337">
                    <a:moveTo>
                      <a:pt x="0" y="337"/>
                    </a:moveTo>
                    <a:lnTo>
                      <a:pt x="148" y="316"/>
                    </a:lnTo>
                    <a:lnTo>
                      <a:pt x="148" y="301"/>
                    </a:lnTo>
                    <a:lnTo>
                      <a:pt x="504" y="252"/>
                    </a:lnTo>
                    <a:lnTo>
                      <a:pt x="510" y="226"/>
                    </a:lnTo>
                    <a:lnTo>
                      <a:pt x="562" y="207"/>
                    </a:lnTo>
                    <a:lnTo>
                      <a:pt x="568" y="180"/>
                    </a:lnTo>
                    <a:lnTo>
                      <a:pt x="590" y="171"/>
                    </a:lnTo>
                    <a:lnTo>
                      <a:pt x="607" y="131"/>
                    </a:lnTo>
                    <a:lnTo>
                      <a:pt x="558" y="91"/>
                    </a:lnTo>
                    <a:lnTo>
                      <a:pt x="549" y="37"/>
                    </a:lnTo>
                    <a:lnTo>
                      <a:pt x="510" y="10"/>
                    </a:lnTo>
                    <a:lnTo>
                      <a:pt x="431" y="25"/>
                    </a:lnTo>
                    <a:lnTo>
                      <a:pt x="394" y="1"/>
                    </a:lnTo>
                    <a:lnTo>
                      <a:pt x="358" y="0"/>
                    </a:lnTo>
                    <a:lnTo>
                      <a:pt x="365" y="37"/>
                    </a:lnTo>
                    <a:lnTo>
                      <a:pt x="316" y="56"/>
                    </a:lnTo>
                    <a:lnTo>
                      <a:pt x="283" y="140"/>
                    </a:lnTo>
                    <a:lnTo>
                      <a:pt x="239" y="126"/>
                    </a:lnTo>
                    <a:lnTo>
                      <a:pt x="185" y="158"/>
                    </a:lnTo>
                    <a:lnTo>
                      <a:pt x="116" y="170"/>
                    </a:lnTo>
                    <a:lnTo>
                      <a:pt x="116" y="217"/>
                    </a:lnTo>
                    <a:lnTo>
                      <a:pt x="82" y="216"/>
                    </a:lnTo>
                    <a:lnTo>
                      <a:pt x="84" y="258"/>
                    </a:lnTo>
                    <a:lnTo>
                      <a:pt x="48" y="241"/>
                    </a:lnTo>
                    <a:lnTo>
                      <a:pt x="27" y="249"/>
                    </a:lnTo>
                    <a:lnTo>
                      <a:pt x="45" y="277"/>
                    </a:lnTo>
                    <a:lnTo>
                      <a:pt x="8" y="314"/>
                    </a:lnTo>
                    <a:lnTo>
                      <a:pt x="0" y="337"/>
                    </a:lnTo>
                    <a:close/>
                  </a:path>
                </a:pathLst>
              </a:custGeom>
              <a:solidFill>
                <a:schemeClr val="tx2"/>
              </a:solidFill>
              <a:ln w="19050">
                <a:solidFill>
                  <a:schemeClr val="tx1"/>
                </a:solidFill>
                <a:prstDash val="solid"/>
                <a:round/>
                <a:headEnd/>
                <a:tailEnd/>
              </a:ln>
            </p:spPr>
            <p:txBody>
              <a:bodyPr wrap="none"/>
              <a:lstStyle/>
              <a:p>
                <a:pPr defTabSz="456789">
                  <a:defRPr/>
                </a:pPr>
                <a:endParaRPr lang="en-US" sz="1500" b="1">
                  <a:solidFill>
                    <a:srgbClr val="000000"/>
                  </a:solidFill>
                  <a:latin typeface="Arial" panose="020B0604020202020204"/>
                </a:endParaRPr>
              </a:p>
            </p:txBody>
          </p:sp>
          <p:sp>
            <p:nvSpPr>
              <p:cNvPr id="191" name="Shape - Kansas"/>
              <p:cNvSpPr>
                <a:spLocks noChangeAspect="1"/>
              </p:cNvSpPr>
              <p:nvPr/>
            </p:nvSpPr>
            <p:spPr bwMode="auto">
              <a:xfrm>
                <a:off x="3947419" y="2884954"/>
                <a:ext cx="966171" cy="491988"/>
              </a:xfrm>
              <a:custGeom>
                <a:avLst/>
                <a:gdLst>
                  <a:gd name="T0" fmla="*/ 2147483647 w 611"/>
                  <a:gd name="T1" fmla="*/ 2147483647 h 312"/>
                  <a:gd name="T2" fmla="*/ 2147483647 w 611"/>
                  <a:gd name="T3" fmla="*/ 2147483647 h 312"/>
                  <a:gd name="T4" fmla="*/ 0 w 611"/>
                  <a:gd name="T5" fmla="*/ 2147483647 h 312"/>
                  <a:gd name="T6" fmla="*/ 2147483647 w 611"/>
                  <a:gd name="T7" fmla="*/ 2147483647 h 312"/>
                  <a:gd name="T8" fmla="*/ 2147483647 w 611"/>
                  <a:gd name="T9" fmla="*/ 2147483647 h 312"/>
                  <a:gd name="T10" fmla="*/ 2147483647 w 611"/>
                  <a:gd name="T11" fmla="*/ 2147483647 h 312"/>
                  <a:gd name="T12" fmla="*/ 2147483647 w 611"/>
                  <a:gd name="T13" fmla="*/ 2147483647 h 312"/>
                  <a:gd name="T14" fmla="*/ 2147483647 w 611"/>
                  <a:gd name="T15" fmla="*/ 2147483647 h 312"/>
                  <a:gd name="T16" fmla="*/ 2147483647 w 611"/>
                  <a:gd name="T17" fmla="*/ 0 h 312"/>
                  <a:gd name="T18" fmla="*/ 2147483647 w 611"/>
                  <a:gd name="T19" fmla="*/ 2147483647 h 312"/>
                  <a:gd name="T20" fmla="*/ 2147483647 w 611"/>
                  <a:gd name="T21" fmla="*/ 2147483647 h 312"/>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611"/>
                  <a:gd name="T34" fmla="*/ 0 h 312"/>
                  <a:gd name="T35" fmla="*/ 611 w 611"/>
                  <a:gd name="T36" fmla="*/ 312 h 312"/>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611" h="312">
                    <a:moveTo>
                      <a:pt x="6" y="3"/>
                    </a:moveTo>
                    <a:lnTo>
                      <a:pt x="4" y="182"/>
                    </a:lnTo>
                    <a:lnTo>
                      <a:pt x="0" y="309"/>
                    </a:lnTo>
                    <a:lnTo>
                      <a:pt x="611" y="312"/>
                    </a:lnTo>
                    <a:lnTo>
                      <a:pt x="599" y="149"/>
                    </a:lnTo>
                    <a:lnTo>
                      <a:pt x="599" y="88"/>
                    </a:lnTo>
                    <a:lnTo>
                      <a:pt x="550" y="51"/>
                    </a:lnTo>
                    <a:lnTo>
                      <a:pt x="565" y="18"/>
                    </a:lnTo>
                    <a:lnTo>
                      <a:pt x="544" y="0"/>
                    </a:lnTo>
                    <a:lnTo>
                      <a:pt x="267" y="3"/>
                    </a:lnTo>
                    <a:lnTo>
                      <a:pt x="6" y="3"/>
                    </a:lnTo>
                    <a:close/>
                  </a:path>
                </a:pathLst>
              </a:custGeom>
              <a:solidFill>
                <a:schemeClr val="accent3"/>
              </a:solidFill>
              <a:ln w="19050">
                <a:solidFill>
                  <a:schemeClr val="tx1"/>
                </a:solidFill>
                <a:prstDash val="solid"/>
                <a:round/>
                <a:headEnd/>
                <a:tailEnd/>
              </a:ln>
            </p:spPr>
            <p:txBody>
              <a:bodyPr wrap="none"/>
              <a:lstStyle/>
              <a:p>
                <a:pPr defTabSz="456789">
                  <a:defRPr/>
                </a:pPr>
                <a:endParaRPr lang="en-US" sz="1500" b="1">
                  <a:solidFill>
                    <a:srgbClr val="000000"/>
                  </a:solidFill>
                  <a:latin typeface="Arial" panose="020B0604020202020204"/>
                </a:endParaRPr>
              </a:p>
            </p:txBody>
          </p:sp>
          <p:sp>
            <p:nvSpPr>
              <p:cNvPr id="192" name="Shape - Iowa"/>
              <p:cNvSpPr>
                <a:spLocks noChangeAspect="1"/>
              </p:cNvSpPr>
              <p:nvPr/>
            </p:nvSpPr>
            <p:spPr bwMode="auto">
              <a:xfrm>
                <a:off x="4629608" y="2291674"/>
                <a:ext cx="758340" cy="493595"/>
              </a:xfrm>
              <a:custGeom>
                <a:avLst/>
                <a:gdLst>
                  <a:gd name="T0" fmla="*/ 2147483647 w 481"/>
                  <a:gd name="T1" fmla="*/ 2147483647 h 313"/>
                  <a:gd name="T2" fmla="*/ 0 w 481"/>
                  <a:gd name="T3" fmla="*/ 2147483647 h 313"/>
                  <a:gd name="T4" fmla="*/ 2147483647 w 481"/>
                  <a:gd name="T5" fmla="*/ 2147483647 h 313"/>
                  <a:gd name="T6" fmla="*/ 2147483647 w 481"/>
                  <a:gd name="T7" fmla="*/ 2147483647 h 313"/>
                  <a:gd name="T8" fmla="*/ 2147483647 w 481"/>
                  <a:gd name="T9" fmla="*/ 2147483647 h 313"/>
                  <a:gd name="T10" fmla="*/ 2147483647 w 481"/>
                  <a:gd name="T11" fmla="*/ 2147483647 h 313"/>
                  <a:gd name="T12" fmla="*/ 2147483647 w 481"/>
                  <a:gd name="T13" fmla="*/ 2147483647 h 313"/>
                  <a:gd name="T14" fmla="*/ 2147483647 w 481"/>
                  <a:gd name="T15" fmla="*/ 2147483647 h 313"/>
                  <a:gd name="T16" fmla="*/ 2147483647 w 481"/>
                  <a:gd name="T17" fmla="*/ 2147483647 h 313"/>
                  <a:gd name="T18" fmla="*/ 2147483647 w 481"/>
                  <a:gd name="T19" fmla="*/ 2147483647 h 313"/>
                  <a:gd name="T20" fmla="*/ 2147483647 w 481"/>
                  <a:gd name="T21" fmla="*/ 2147483647 h 313"/>
                  <a:gd name="T22" fmla="*/ 2147483647 w 481"/>
                  <a:gd name="T23" fmla="*/ 2147483647 h 313"/>
                  <a:gd name="T24" fmla="*/ 2147483647 w 481"/>
                  <a:gd name="T25" fmla="*/ 2147483647 h 313"/>
                  <a:gd name="T26" fmla="*/ 2147483647 w 481"/>
                  <a:gd name="T27" fmla="*/ 2147483647 h 313"/>
                  <a:gd name="T28" fmla="*/ 2147483647 w 481"/>
                  <a:gd name="T29" fmla="*/ 0 h 313"/>
                  <a:gd name="T30" fmla="*/ 2147483647 w 481"/>
                  <a:gd name="T31" fmla="*/ 2147483647 h 313"/>
                  <a:gd name="T32" fmla="*/ 2147483647 w 481"/>
                  <a:gd name="T33" fmla="*/ 2147483647 h 313"/>
                  <a:gd name="T34" fmla="*/ 2147483647 w 481"/>
                  <a:gd name="T35" fmla="*/ 2147483647 h 313"/>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481"/>
                  <a:gd name="T55" fmla="*/ 0 h 313"/>
                  <a:gd name="T56" fmla="*/ 481 w 481"/>
                  <a:gd name="T57" fmla="*/ 313 h 313"/>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481" h="313">
                    <a:moveTo>
                      <a:pt x="7" y="16"/>
                    </a:moveTo>
                    <a:lnTo>
                      <a:pt x="0" y="71"/>
                    </a:lnTo>
                    <a:lnTo>
                      <a:pt x="10" y="129"/>
                    </a:lnTo>
                    <a:lnTo>
                      <a:pt x="55" y="249"/>
                    </a:lnTo>
                    <a:lnTo>
                      <a:pt x="80" y="313"/>
                    </a:lnTo>
                    <a:lnTo>
                      <a:pt x="363" y="298"/>
                    </a:lnTo>
                    <a:lnTo>
                      <a:pt x="410" y="313"/>
                    </a:lnTo>
                    <a:lnTo>
                      <a:pt x="438" y="252"/>
                    </a:lnTo>
                    <a:lnTo>
                      <a:pt x="428" y="208"/>
                    </a:lnTo>
                    <a:lnTo>
                      <a:pt x="475" y="200"/>
                    </a:lnTo>
                    <a:lnTo>
                      <a:pt x="481" y="131"/>
                    </a:lnTo>
                    <a:lnTo>
                      <a:pt x="453" y="101"/>
                    </a:lnTo>
                    <a:lnTo>
                      <a:pt x="404" y="71"/>
                    </a:lnTo>
                    <a:lnTo>
                      <a:pt x="414" y="30"/>
                    </a:lnTo>
                    <a:lnTo>
                      <a:pt x="393" y="0"/>
                    </a:lnTo>
                    <a:lnTo>
                      <a:pt x="287" y="4"/>
                    </a:lnTo>
                    <a:lnTo>
                      <a:pt x="180" y="9"/>
                    </a:lnTo>
                    <a:lnTo>
                      <a:pt x="7" y="16"/>
                    </a:lnTo>
                    <a:close/>
                  </a:path>
                </a:pathLst>
              </a:custGeom>
              <a:solidFill>
                <a:srgbClr val="CCCCCC"/>
              </a:solidFill>
              <a:ln w="19050">
                <a:solidFill>
                  <a:schemeClr val="tx1"/>
                </a:solidFill>
                <a:prstDash val="solid"/>
                <a:round/>
                <a:headEnd/>
                <a:tailEnd/>
              </a:ln>
            </p:spPr>
            <p:txBody>
              <a:bodyPr wrap="none"/>
              <a:lstStyle/>
              <a:p>
                <a:pPr defTabSz="456789">
                  <a:defRPr/>
                </a:pPr>
                <a:endParaRPr lang="en-US" sz="1500" b="1">
                  <a:solidFill>
                    <a:srgbClr val="000000"/>
                  </a:solidFill>
                  <a:latin typeface="Arial" panose="020B0604020202020204"/>
                </a:endParaRPr>
              </a:p>
            </p:txBody>
          </p:sp>
          <p:sp>
            <p:nvSpPr>
              <p:cNvPr id="193" name="Shape - Indiana"/>
              <p:cNvSpPr>
                <a:spLocks noChangeAspect="1"/>
              </p:cNvSpPr>
              <p:nvPr/>
            </p:nvSpPr>
            <p:spPr bwMode="auto">
              <a:xfrm>
                <a:off x="5702073" y="2458887"/>
                <a:ext cx="422005" cy="696178"/>
              </a:xfrm>
              <a:custGeom>
                <a:avLst/>
                <a:gdLst>
                  <a:gd name="T0" fmla="*/ 0 w 268"/>
                  <a:gd name="T1" fmla="*/ 2147483647 h 441"/>
                  <a:gd name="T2" fmla="*/ 2147483647 w 268"/>
                  <a:gd name="T3" fmla="*/ 2147483647 h 441"/>
                  <a:gd name="T4" fmla="*/ 2147483647 w 268"/>
                  <a:gd name="T5" fmla="*/ 2147483647 h 441"/>
                  <a:gd name="T6" fmla="*/ 2147483647 w 268"/>
                  <a:gd name="T7" fmla="*/ 2147483647 h 441"/>
                  <a:gd name="T8" fmla="*/ 2147483647 w 268"/>
                  <a:gd name="T9" fmla="*/ 2147483647 h 441"/>
                  <a:gd name="T10" fmla="*/ 2147483647 w 268"/>
                  <a:gd name="T11" fmla="*/ 0 h 441"/>
                  <a:gd name="T12" fmla="*/ 2147483647 w 268"/>
                  <a:gd name="T13" fmla="*/ 2147483647 h 441"/>
                  <a:gd name="T14" fmla="*/ 2147483647 w 268"/>
                  <a:gd name="T15" fmla="*/ 2147483647 h 441"/>
                  <a:gd name="T16" fmla="*/ 2147483647 w 268"/>
                  <a:gd name="T17" fmla="*/ 2147483647 h 441"/>
                  <a:gd name="T18" fmla="*/ 2147483647 w 268"/>
                  <a:gd name="T19" fmla="*/ 2147483647 h 441"/>
                  <a:gd name="T20" fmla="*/ 2147483647 w 268"/>
                  <a:gd name="T21" fmla="*/ 2147483647 h 441"/>
                  <a:gd name="T22" fmla="*/ 2147483647 w 268"/>
                  <a:gd name="T23" fmla="*/ 2147483647 h 441"/>
                  <a:gd name="T24" fmla="*/ 2147483647 w 268"/>
                  <a:gd name="T25" fmla="*/ 2147483647 h 441"/>
                  <a:gd name="T26" fmla="*/ 2147483647 w 268"/>
                  <a:gd name="T27" fmla="*/ 2147483647 h 441"/>
                  <a:gd name="T28" fmla="*/ 2147483647 w 268"/>
                  <a:gd name="T29" fmla="*/ 2147483647 h 441"/>
                  <a:gd name="T30" fmla="*/ 0 w 268"/>
                  <a:gd name="T31" fmla="*/ 2147483647 h 441"/>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268"/>
                  <a:gd name="T49" fmla="*/ 0 h 441"/>
                  <a:gd name="T50" fmla="*/ 268 w 268"/>
                  <a:gd name="T51" fmla="*/ 441 h 441"/>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268" h="441">
                    <a:moveTo>
                      <a:pt x="0" y="31"/>
                    </a:moveTo>
                    <a:lnTo>
                      <a:pt x="31" y="48"/>
                    </a:lnTo>
                    <a:lnTo>
                      <a:pt x="61" y="45"/>
                    </a:lnTo>
                    <a:lnTo>
                      <a:pt x="71" y="36"/>
                    </a:lnTo>
                    <a:lnTo>
                      <a:pt x="79" y="9"/>
                    </a:lnTo>
                    <a:lnTo>
                      <a:pt x="208" y="0"/>
                    </a:lnTo>
                    <a:lnTo>
                      <a:pt x="268" y="312"/>
                    </a:lnTo>
                    <a:lnTo>
                      <a:pt x="263" y="309"/>
                    </a:lnTo>
                    <a:lnTo>
                      <a:pt x="219" y="326"/>
                    </a:lnTo>
                    <a:lnTo>
                      <a:pt x="187" y="410"/>
                    </a:lnTo>
                    <a:lnTo>
                      <a:pt x="141" y="398"/>
                    </a:lnTo>
                    <a:lnTo>
                      <a:pt x="87" y="429"/>
                    </a:lnTo>
                    <a:lnTo>
                      <a:pt x="17" y="441"/>
                    </a:lnTo>
                    <a:lnTo>
                      <a:pt x="49" y="359"/>
                    </a:lnTo>
                    <a:lnTo>
                      <a:pt x="35" y="313"/>
                    </a:lnTo>
                    <a:lnTo>
                      <a:pt x="0" y="31"/>
                    </a:lnTo>
                    <a:close/>
                  </a:path>
                </a:pathLst>
              </a:custGeom>
              <a:solidFill>
                <a:schemeClr val="accent5"/>
              </a:solidFill>
              <a:ln w="19050">
                <a:solidFill>
                  <a:schemeClr val="tx1"/>
                </a:solidFill>
                <a:prstDash val="solid"/>
                <a:round/>
                <a:headEnd/>
                <a:tailEnd/>
              </a:ln>
            </p:spPr>
            <p:txBody>
              <a:bodyPr wrap="none"/>
              <a:lstStyle/>
              <a:p>
                <a:pPr defTabSz="456789">
                  <a:defRPr/>
                </a:pPr>
                <a:endParaRPr lang="en-US" sz="1500" b="1">
                  <a:solidFill>
                    <a:srgbClr val="000000"/>
                  </a:solidFill>
                  <a:latin typeface="Arial" panose="020B0604020202020204"/>
                </a:endParaRPr>
              </a:p>
            </p:txBody>
          </p:sp>
          <p:sp>
            <p:nvSpPr>
              <p:cNvPr id="194" name="Shape - Illinois"/>
              <p:cNvSpPr>
                <a:spLocks noChangeAspect="1"/>
              </p:cNvSpPr>
              <p:nvPr/>
            </p:nvSpPr>
            <p:spPr bwMode="auto">
              <a:xfrm>
                <a:off x="5239876" y="2396182"/>
                <a:ext cx="547338" cy="898762"/>
              </a:xfrm>
              <a:custGeom>
                <a:avLst/>
                <a:gdLst>
                  <a:gd name="T0" fmla="*/ 64 w 346"/>
                  <a:gd name="T1" fmla="*/ 33 h 571"/>
                  <a:gd name="T2" fmla="*/ 262 w 346"/>
                  <a:gd name="T3" fmla="*/ 0 h 571"/>
                  <a:gd name="T4" fmla="*/ 294 w 346"/>
                  <a:gd name="T5" fmla="*/ 70 h 571"/>
                  <a:gd name="T6" fmla="*/ 334 w 346"/>
                  <a:gd name="T7" fmla="*/ 362 h 571"/>
                  <a:gd name="T8" fmla="*/ 346 w 346"/>
                  <a:gd name="T9" fmla="*/ 401 h 571"/>
                  <a:gd name="T10" fmla="*/ 314 w 346"/>
                  <a:gd name="T11" fmla="*/ 478 h 571"/>
                  <a:gd name="T12" fmla="*/ 314 w 346"/>
                  <a:gd name="T13" fmla="*/ 532 h 571"/>
                  <a:gd name="T14" fmla="*/ 279 w 346"/>
                  <a:gd name="T15" fmla="*/ 526 h 571"/>
                  <a:gd name="T16" fmla="*/ 280 w 346"/>
                  <a:gd name="T17" fmla="*/ 571 h 571"/>
                  <a:gd name="T18" fmla="*/ 243 w 346"/>
                  <a:gd name="T19" fmla="*/ 553 h 571"/>
                  <a:gd name="T20" fmla="*/ 223 w 346"/>
                  <a:gd name="T21" fmla="*/ 559 h 571"/>
                  <a:gd name="T22" fmla="*/ 195 w 346"/>
                  <a:gd name="T23" fmla="*/ 554 h 571"/>
                  <a:gd name="T24" fmla="*/ 174 w 346"/>
                  <a:gd name="T25" fmla="*/ 486 h 571"/>
                  <a:gd name="T26" fmla="*/ 134 w 346"/>
                  <a:gd name="T27" fmla="*/ 465 h 571"/>
                  <a:gd name="T28" fmla="*/ 134 w 346"/>
                  <a:gd name="T29" fmla="*/ 392 h 571"/>
                  <a:gd name="T30" fmla="*/ 94 w 346"/>
                  <a:gd name="T31" fmla="*/ 401 h 571"/>
                  <a:gd name="T32" fmla="*/ 71 w 346"/>
                  <a:gd name="T33" fmla="*/ 347 h 571"/>
                  <a:gd name="T34" fmla="*/ 0 w 346"/>
                  <a:gd name="T35" fmla="*/ 285 h 571"/>
                  <a:gd name="T36" fmla="*/ 52 w 346"/>
                  <a:gd name="T37" fmla="*/ 186 h 571"/>
                  <a:gd name="T38" fmla="*/ 37 w 346"/>
                  <a:gd name="T39" fmla="*/ 140 h 571"/>
                  <a:gd name="T40" fmla="*/ 89 w 346"/>
                  <a:gd name="T41" fmla="*/ 131 h 571"/>
                  <a:gd name="T42" fmla="*/ 94 w 346"/>
                  <a:gd name="T43" fmla="*/ 67 h 571"/>
                  <a:gd name="T44" fmla="*/ 64 w 346"/>
                  <a:gd name="T45" fmla="*/ 33 h 571"/>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346"/>
                  <a:gd name="T70" fmla="*/ 0 h 571"/>
                  <a:gd name="T71" fmla="*/ 346 w 346"/>
                  <a:gd name="T72" fmla="*/ 571 h 571"/>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346" h="571">
                    <a:moveTo>
                      <a:pt x="64" y="33"/>
                    </a:moveTo>
                    <a:lnTo>
                      <a:pt x="262" y="0"/>
                    </a:lnTo>
                    <a:lnTo>
                      <a:pt x="294" y="70"/>
                    </a:lnTo>
                    <a:lnTo>
                      <a:pt x="334" y="362"/>
                    </a:lnTo>
                    <a:lnTo>
                      <a:pt x="346" y="401"/>
                    </a:lnTo>
                    <a:lnTo>
                      <a:pt x="314" y="478"/>
                    </a:lnTo>
                    <a:lnTo>
                      <a:pt x="314" y="532"/>
                    </a:lnTo>
                    <a:lnTo>
                      <a:pt x="279" y="526"/>
                    </a:lnTo>
                    <a:lnTo>
                      <a:pt x="280" y="571"/>
                    </a:lnTo>
                    <a:lnTo>
                      <a:pt x="243" y="553"/>
                    </a:lnTo>
                    <a:lnTo>
                      <a:pt x="223" y="559"/>
                    </a:lnTo>
                    <a:lnTo>
                      <a:pt x="195" y="554"/>
                    </a:lnTo>
                    <a:lnTo>
                      <a:pt x="174" y="486"/>
                    </a:lnTo>
                    <a:lnTo>
                      <a:pt x="134" y="465"/>
                    </a:lnTo>
                    <a:lnTo>
                      <a:pt x="134" y="392"/>
                    </a:lnTo>
                    <a:lnTo>
                      <a:pt x="94" y="401"/>
                    </a:lnTo>
                    <a:lnTo>
                      <a:pt x="71" y="347"/>
                    </a:lnTo>
                    <a:lnTo>
                      <a:pt x="0" y="285"/>
                    </a:lnTo>
                    <a:lnTo>
                      <a:pt x="52" y="186"/>
                    </a:lnTo>
                    <a:lnTo>
                      <a:pt x="37" y="140"/>
                    </a:lnTo>
                    <a:lnTo>
                      <a:pt x="89" y="131"/>
                    </a:lnTo>
                    <a:lnTo>
                      <a:pt x="94" y="67"/>
                    </a:lnTo>
                    <a:lnTo>
                      <a:pt x="64" y="33"/>
                    </a:lnTo>
                    <a:close/>
                  </a:path>
                </a:pathLst>
              </a:custGeom>
              <a:solidFill>
                <a:schemeClr val="tx2"/>
              </a:solidFill>
              <a:ln w="19050">
                <a:solidFill>
                  <a:schemeClr val="tx1"/>
                </a:solidFill>
                <a:prstDash val="solid"/>
                <a:round/>
                <a:headEnd/>
                <a:tailEnd/>
              </a:ln>
            </p:spPr>
            <p:txBody>
              <a:bodyPr wrap="none"/>
              <a:lstStyle/>
              <a:p>
                <a:pPr defTabSz="456789">
                  <a:defRPr/>
                </a:pPr>
                <a:endParaRPr lang="en-US" sz="1500" b="1">
                  <a:solidFill>
                    <a:srgbClr val="000000"/>
                  </a:solidFill>
                  <a:latin typeface="Arial" panose="020B0604020202020204"/>
                </a:endParaRPr>
              </a:p>
            </p:txBody>
          </p:sp>
          <p:sp>
            <p:nvSpPr>
              <p:cNvPr id="195" name="Shape - Idaho"/>
              <p:cNvSpPr>
                <a:spLocks noChangeAspect="1"/>
              </p:cNvSpPr>
              <p:nvPr/>
            </p:nvSpPr>
            <p:spPr bwMode="auto">
              <a:xfrm>
                <a:off x="2186418" y="1273935"/>
                <a:ext cx="750408" cy="1212283"/>
              </a:xfrm>
              <a:custGeom>
                <a:avLst/>
                <a:gdLst>
                  <a:gd name="T0" fmla="*/ 2147483647 w 476"/>
                  <a:gd name="T1" fmla="*/ 0 h 770"/>
                  <a:gd name="T2" fmla="*/ 2147483647 w 476"/>
                  <a:gd name="T3" fmla="*/ 2147483647 h 770"/>
                  <a:gd name="T4" fmla="*/ 2147483647 w 476"/>
                  <a:gd name="T5" fmla="*/ 2147483647 h 770"/>
                  <a:gd name="T6" fmla="*/ 2147483647 w 476"/>
                  <a:gd name="T7" fmla="*/ 2147483647 h 770"/>
                  <a:gd name="T8" fmla="*/ 2147483647 w 476"/>
                  <a:gd name="T9" fmla="*/ 2147483647 h 770"/>
                  <a:gd name="T10" fmla="*/ 2147483647 w 476"/>
                  <a:gd name="T11" fmla="*/ 2147483647 h 770"/>
                  <a:gd name="T12" fmla="*/ 2147483647 w 476"/>
                  <a:gd name="T13" fmla="*/ 2147483647 h 770"/>
                  <a:gd name="T14" fmla="*/ 0 w 476"/>
                  <a:gd name="T15" fmla="*/ 2147483647 h 770"/>
                  <a:gd name="T16" fmla="*/ 2147483647 w 476"/>
                  <a:gd name="T17" fmla="*/ 2147483647 h 770"/>
                  <a:gd name="T18" fmla="*/ 2147483647 w 476"/>
                  <a:gd name="T19" fmla="*/ 2147483647 h 770"/>
                  <a:gd name="T20" fmla="*/ 2147483647 w 476"/>
                  <a:gd name="T21" fmla="*/ 2147483647 h 770"/>
                  <a:gd name="T22" fmla="*/ 2147483647 w 476"/>
                  <a:gd name="T23" fmla="*/ 2147483647 h 770"/>
                  <a:gd name="T24" fmla="*/ 2147483647 w 476"/>
                  <a:gd name="T25" fmla="*/ 2147483647 h 770"/>
                  <a:gd name="T26" fmla="*/ 2147483647 w 476"/>
                  <a:gd name="T27" fmla="*/ 2147483647 h 770"/>
                  <a:gd name="T28" fmla="*/ 2147483647 w 476"/>
                  <a:gd name="T29" fmla="*/ 2147483647 h 770"/>
                  <a:gd name="T30" fmla="*/ 2147483647 w 476"/>
                  <a:gd name="T31" fmla="*/ 2147483647 h 770"/>
                  <a:gd name="T32" fmla="*/ 2147483647 w 476"/>
                  <a:gd name="T33" fmla="*/ 2147483647 h 770"/>
                  <a:gd name="T34" fmla="*/ 2147483647 w 476"/>
                  <a:gd name="T35" fmla="*/ 2147483647 h 770"/>
                  <a:gd name="T36" fmla="*/ 2147483647 w 476"/>
                  <a:gd name="T37" fmla="*/ 2147483647 h 770"/>
                  <a:gd name="T38" fmla="*/ 2147483647 w 476"/>
                  <a:gd name="T39" fmla="*/ 2147483647 h 770"/>
                  <a:gd name="T40" fmla="*/ 2147483647 w 476"/>
                  <a:gd name="T41" fmla="*/ 2147483647 h 770"/>
                  <a:gd name="T42" fmla="*/ 2147483647 w 476"/>
                  <a:gd name="T43" fmla="*/ 0 h 770"/>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476"/>
                  <a:gd name="T67" fmla="*/ 0 h 770"/>
                  <a:gd name="T68" fmla="*/ 476 w 476"/>
                  <a:gd name="T69" fmla="*/ 770 h 770"/>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476" h="770">
                    <a:moveTo>
                      <a:pt x="115" y="0"/>
                    </a:moveTo>
                    <a:lnTo>
                      <a:pt x="72" y="301"/>
                    </a:lnTo>
                    <a:lnTo>
                      <a:pt x="117" y="365"/>
                    </a:lnTo>
                    <a:lnTo>
                      <a:pt x="47" y="432"/>
                    </a:lnTo>
                    <a:lnTo>
                      <a:pt x="38" y="478"/>
                    </a:lnTo>
                    <a:lnTo>
                      <a:pt x="57" y="511"/>
                    </a:lnTo>
                    <a:lnTo>
                      <a:pt x="38" y="527"/>
                    </a:lnTo>
                    <a:lnTo>
                      <a:pt x="0" y="701"/>
                    </a:lnTo>
                    <a:lnTo>
                      <a:pt x="227" y="742"/>
                    </a:lnTo>
                    <a:lnTo>
                      <a:pt x="442" y="770"/>
                    </a:lnTo>
                    <a:lnTo>
                      <a:pt x="464" y="611"/>
                    </a:lnTo>
                    <a:lnTo>
                      <a:pt x="476" y="523"/>
                    </a:lnTo>
                    <a:lnTo>
                      <a:pt x="455" y="491"/>
                    </a:lnTo>
                    <a:lnTo>
                      <a:pt x="406" y="500"/>
                    </a:lnTo>
                    <a:lnTo>
                      <a:pt x="342" y="508"/>
                    </a:lnTo>
                    <a:lnTo>
                      <a:pt x="330" y="436"/>
                    </a:lnTo>
                    <a:lnTo>
                      <a:pt x="252" y="378"/>
                    </a:lnTo>
                    <a:lnTo>
                      <a:pt x="263" y="341"/>
                    </a:lnTo>
                    <a:lnTo>
                      <a:pt x="270" y="275"/>
                    </a:lnTo>
                    <a:lnTo>
                      <a:pt x="170" y="134"/>
                    </a:lnTo>
                    <a:lnTo>
                      <a:pt x="184" y="9"/>
                    </a:lnTo>
                    <a:lnTo>
                      <a:pt x="115" y="0"/>
                    </a:lnTo>
                    <a:close/>
                  </a:path>
                </a:pathLst>
              </a:custGeom>
              <a:solidFill>
                <a:srgbClr val="CCCCCC"/>
              </a:solidFill>
              <a:ln w="19050">
                <a:solidFill>
                  <a:schemeClr val="tx1"/>
                </a:solidFill>
                <a:prstDash val="solid"/>
                <a:round/>
                <a:headEnd/>
                <a:tailEnd/>
              </a:ln>
            </p:spPr>
            <p:txBody>
              <a:bodyPr wrap="none"/>
              <a:lstStyle/>
              <a:p>
                <a:pPr defTabSz="456789">
                  <a:defRPr/>
                </a:pPr>
                <a:endParaRPr lang="en-US" sz="1500" b="1">
                  <a:solidFill>
                    <a:srgbClr val="000000"/>
                  </a:solidFill>
                  <a:latin typeface="Arial" panose="020B0604020202020204"/>
                </a:endParaRPr>
              </a:p>
            </p:txBody>
          </p:sp>
          <p:sp>
            <p:nvSpPr>
              <p:cNvPr id="196" name="Shape - Georgia"/>
              <p:cNvSpPr>
                <a:spLocks noChangeAspect="1"/>
              </p:cNvSpPr>
              <p:nvPr/>
            </p:nvSpPr>
            <p:spPr bwMode="auto">
              <a:xfrm>
                <a:off x="6127252" y="3521644"/>
                <a:ext cx="707573" cy="731551"/>
              </a:xfrm>
              <a:custGeom>
                <a:avLst/>
                <a:gdLst>
                  <a:gd name="T0" fmla="*/ 0 w 447"/>
                  <a:gd name="T1" fmla="*/ 2147483647 h 463"/>
                  <a:gd name="T2" fmla="*/ 2147483647 w 447"/>
                  <a:gd name="T3" fmla="*/ 2147483647 h 463"/>
                  <a:gd name="T4" fmla="*/ 2147483647 w 447"/>
                  <a:gd name="T5" fmla="*/ 2147483647 h 463"/>
                  <a:gd name="T6" fmla="*/ 2147483647 w 447"/>
                  <a:gd name="T7" fmla="*/ 0 h 463"/>
                  <a:gd name="T8" fmla="*/ 2147483647 w 447"/>
                  <a:gd name="T9" fmla="*/ 2147483647 h 463"/>
                  <a:gd name="T10" fmla="*/ 2147483647 w 447"/>
                  <a:gd name="T11" fmla="*/ 2147483647 h 463"/>
                  <a:gd name="T12" fmla="*/ 2147483647 w 447"/>
                  <a:gd name="T13" fmla="*/ 2147483647 h 463"/>
                  <a:gd name="T14" fmla="*/ 2147483647 w 447"/>
                  <a:gd name="T15" fmla="*/ 2147483647 h 463"/>
                  <a:gd name="T16" fmla="*/ 2147483647 w 447"/>
                  <a:gd name="T17" fmla="*/ 2147483647 h 463"/>
                  <a:gd name="T18" fmla="*/ 2147483647 w 447"/>
                  <a:gd name="T19" fmla="*/ 2147483647 h 463"/>
                  <a:gd name="T20" fmla="*/ 2147483647 w 447"/>
                  <a:gd name="T21" fmla="*/ 2147483647 h 463"/>
                  <a:gd name="T22" fmla="*/ 2147483647 w 447"/>
                  <a:gd name="T23" fmla="*/ 2147483647 h 463"/>
                  <a:gd name="T24" fmla="*/ 2147483647 w 447"/>
                  <a:gd name="T25" fmla="*/ 2147483647 h 463"/>
                  <a:gd name="T26" fmla="*/ 2147483647 w 447"/>
                  <a:gd name="T27" fmla="*/ 2147483647 h 463"/>
                  <a:gd name="T28" fmla="*/ 2147483647 w 447"/>
                  <a:gd name="T29" fmla="*/ 2147483647 h 463"/>
                  <a:gd name="T30" fmla="*/ 2147483647 w 447"/>
                  <a:gd name="T31" fmla="*/ 2147483647 h 463"/>
                  <a:gd name="T32" fmla="*/ 2147483647 w 447"/>
                  <a:gd name="T33" fmla="*/ 2147483647 h 463"/>
                  <a:gd name="T34" fmla="*/ 2147483647 w 447"/>
                  <a:gd name="T35" fmla="*/ 2147483647 h 463"/>
                  <a:gd name="T36" fmla="*/ 0 w 447"/>
                  <a:gd name="T37" fmla="*/ 2147483647 h 463"/>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447"/>
                  <a:gd name="T58" fmla="*/ 0 h 463"/>
                  <a:gd name="T59" fmla="*/ 447 w 447"/>
                  <a:gd name="T60" fmla="*/ 463 h 463"/>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447" h="463">
                    <a:moveTo>
                      <a:pt x="0" y="28"/>
                    </a:moveTo>
                    <a:lnTo>
                      <a:pt x="4" y="28"/>
                    </a:lnTo>
                    <a:lnTo>
                      <a:pt x="109" y="9"/>
                    </a:lnTo>
                    <a:lnTo>
                      <a:pt x="201" y="0"/>
                    </a:lnTo>
                    <a:lnTo>
                      <a:pt x="188" y="23"/>
                    </a:lnTo>
                    <a:lnTo>
                      <a:pt x="216" y="23"/>
                    </a:lnTo>
                    <a:lnTo>
                      <a:pt x="375" y="167"/>
                    </a:lnTo>
                    <a:lnTo>
                      <a:pt x="438" y="259"/>
                    </a:lnTo>
                    <a:lnTo>
                      <a:pt x="447" y="322"/>
                    </a:lnTo>
                    <a:lnTo>
                      <a:pt x="426" y="336"/>
                    </a:lnTo>
                    <a:lnTo>
                      <a:pt x="438" y="399"/>
                    </a:lnTo>
                    <a:lnTo>
                      <a:pt x="393" y="402"/>
                    </a:lnTo>
                    <a:lnTo>
                      <a:pt x="393" y="456"/>
                    </a:lnTo>
                    <a:lnTo>
                      <a:pt x="358" y="429"/>
                    </a:lnTo>
                    <a:lnTo>
                      <a:pt x="128" y="463"/>
                    </a:lnTo>
                    <a:lnTo>
                      <a:pt x="76" y="363"/>
                    </a:lnTo>
                    <a:lnTo>
                      <a:pt x="113" y="295"/>
                    </a:lnTo>
                    <a:lnTo>
                      <a:pt x="64" y="260"/>
                    </a:lnTo>
                    <a:lnTo>
                      <a:pt x="0" y="28"/>
                    </a:lnTo>
                    <a:close/>
                  </a:path>
                </a:pathLst>
              </a:custGeom>
              <a:solidFill>
                <a:schemeClr val="tx2"/>
              </a:solidFill>
              <a:ln w="19050">
                <a:solidFill>
                  <a:schemeClr val="tx1"/>
                </a:solidFill>
                <a:prstDash val="solid"/>
                <a:round/>
                <a:headEnd/>
                <a:tailEnd/>
              </a:ln>
            </p:spPr>
            <p:txBody>
              <a:bodyPr wrap="none"/>
              <a:lstStyle/>
              <a:p>
                <a:pPr defTabSz="456789">
                  <a:defRPr/>
                </a:pPr>
                <a:endParaRPr lang="en-US" sz="1500" b="1">
                  <a:solidFill>
                    <a:srgbClr val="000000"/>
                  </a:solidFill>
                  <a:latin typeface="Arial" panose="020B0604020202020204"/>
                </a:endParaRPr>
              </a:p>
            </p:txBody>
          </p:sp>
          <p:sp>
            <p:nvSpPr>
              <p:cNvPr id="197" name="Shape - Florida"/>
              <p:cNvSpPr>
                <a:spLocks noChangeAspect="1"/>
              </p:cNvSpPr>
              <p:nvPr/>
            </p:nvSpPr>
            <p:spPr bwMode="auto">
              <a:xfrm>
                <a:off x="5952137" y="4139103"/>
                <a:ext cx="1205729" cy="819979"/>
              </a:xfrm>
              <a:custGeom>
                <a:avLst/>
                <a:gdLst>
                  <a:gd name="T0" fmla="*/ 0 w 765"/>
                  <a:gd name="T1" fmla="*/ 2147483647 h 519"/>
                  <a:gd name="T2" fmla="*/ 2147483647 w 765"/>
                  <a:gd name="T3" fmla="*/ 2147483647 h 519"/>
                  <a:gd name="T4" fmla="*/ 2147483647 w 765"/>
                  <a:gd name="T5" fmla="*/ 2147483647 h 519"/>
                  <a:gd name="T6" fmla="*/ 2147483647 w 765"/>
                  <a:gd name="T7" fmla="*/ 2147483647 h 519"/>
                  <a:gd name="T8" fmla="*/ 2147483647 w 765"/>
                  <a:gd name="T9" fmla="*/ 2147483647 h 519"/>
                  <a:gd name="T10" fmla="*/ 2147483647 w 765"/>
                  <a:gd name="T11" fmla="*/ 2147483647 h 519"/>
                  <a:gd name="T12" fmla="*/ 2147483647 w 765"/>
                  <a:gd name="T13" fmla="*/ 0 h 519"/>
                  <a:gd name="T14" fmla="*/ 2147483647 w 765"/>
                  <a:gd name="T15" fmla="*/ 2147483647 h 519"/>
                  <a:gd name="T16" fmla="*/ 2147483647 w 765"/>
                  <a:gd name="T17" fmla="*/ 2147483647 h 519"/>
                  <a:gd name="T18" fmla="*/ 2147483647 w 765"/>
                  <a:gd name="T19" fmla="*/ 2147483647 h 519"/>
                  <a:gd name="T20" fmla="*/ 2147483647 w 765"/>
                  <a:gd name="T21" fmla="*/ 2147483647 h 519"/>
                  <a:gd name="T22" fmla="*/ 2147483647 w 765"/>
                  <a:gd name="T23" fmla="*/ 2147483647 h 519"/>
                  <a:gd name="T24" fmla="*/ 2147483647 w 765"/>
                  <a:gd name="T25" fmla="*/ 2147483647 h 519"/>
                  <a:gd name="T26" fmla="*/ 2147483647 w 765"/>
                  <a:gd name="T27" fmla="*/ 2147483647 h 519"/>
                  <a:gd name="T28" fmla="*/ 2147483647 w 765"/>
                  <a:gd name="T29" fmla="*/ 2147483647 h 519"/>
                  <a:gd name="T30" fmla="*/ 2147483647 w 765"/>
                  <a:gd name="T31" fmla="*/ 2147483647 h 519"/>
                  <a:gd name="T32" fmla="*/ 2147483647 w 765"/>
                  <a:gd name="T33" fmla="*/ 2147483647 h 519"/>
                  <a:gd name="T34" fmla="*/ 2147483647 w 765"/>
                  <a:gd name="T35" fmla="*/ 2147483647 h 519"/>
                  <a:gd name="T36" fmla="*/ 2147483647 w 765"/>
                  <a:gd name="T37" fmla="*/ 2147483647 h 519"/>
                  <a:gd name="T38" fmla="*/ 2147483647 w 765"/>
                  <a:gd name="T39" fmla="*/ 2147483647 h 519"/>
                  <a:gd name="T40" fmla="*/ 2147483647 w 765"/>
                  <a:gd name="T41" fmla="*/ 2147483647 h 519"/>
                  <a:gd name="T42" fmla="*/ 2147483647 w 765"/>
                  <a:gd name="T43" fmla="*/ 2147483647 h 519"/>
                  <a:gd name="T44" fmla="*/ 2147483647 w 765"/>
                  <a:gd name="T45" fmla="*/ 2147483647 h 519"/>
                  <a:gd name="T46" fmla="*/ 2147483647 w 765"/>
                  <a:gd name="T47" fmla="*/ 2147483647 h 519"/>
                  <a:gd name="T48" fmla="*/ 2147483647 w 765"/>
                  <a:gd name="T49" fmla="*/ 2147483647 h 519"/>
                  <a:gd name="T50" fmla="*/ 2147483647 w 765"/>
                  <a:gd name="T51" fmla="*/ 2147483647 h 519"/>
                  <a:gd name="T52" fmla="*/ 2147483647 w 765"/>
                  <a:gd name="T53" fmla="*/ 2147483647 h 519"/>
                  <a:gd name="T54" fmla="*/ 2147483647 w 765"/>
                  <a:gd name="T55" fmla="*/ 2147483647 h 519"/>
                  <a:gd name="T56" fmla="*/ 2147483647 w 765"/>
                  <a:gd name="T57" fmla="*/ 2147483647 h 519"/>
                  <a:gd name="T58" fmla="*/ 2147483647 w 765"/>
                  <a:gd name="T59" fmla="*/ 2147483647 h 519"/>
                  <a:gd name="T60" fmla="*/ 2147483647 w 765"/>
                  <a:gd name="T61" fmla="*/ 2147483647 h 519"/>
                  <a:gd name="T62" fmla="*/ 2147483647 w 765"/>
                  <a:gd name="T63" fmla="*/ 2147483647 h 519"/>
                  <a:gd name="T64" fmla="*/ 2147483647 w 765"/>
                  <a:gd name="T65" fmla="*/ 2147483647 h 519"/>
                  <a:gd name="T66" fmla="*/ 2147483647 w 765"/>
                  <a:gd name="T67" fmla="*/ 2147483647 h 519"/>
                  <a:gd name="T68" fmla="*/ 2147483647 w 765"/>
                  <a:gd name="T69" fmla="*/ 2147483647 h 519"/>
                  <a:gd name="T70" fmla="*/ 2147483647 w 765"/>
                  <a:gd name="T71" fmla="*/ 2147483647 h 519"/>
                  <a:gd name="T72" fmla="*/ 2147483647 w 765"/>
                  <a:gd name="T73" fmla="*/ 2147483647 h 519"/>
                  <a:gd name="T74" fmla="*/ 2147483647 w 765"/>
                  <a:gd name="T75" fmla="*/ 2147483647 h 519"/>
                  <a:gd name="T76" fmla="*/ 2147483647 w 765"/>
                  <a:gd name="T77" fmla="*/ 2147483647 h 519"/>
                  <a:gd name="T78" fmla="*/ 0 w 765"/>
                  <a:gd name="T79" fmla="*/ 2147483647 h 519"/>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765"/>
                  <a:gd name="T121" fmla="*/ 0 h 519"/>
                  <a:gd name="T122" fmla="*/ 765 w 765"/>
                  <a:gd name="T123" fmla="*/ 519 h 519"/>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765" h="519">
                    <a:moveTo>
                      <a:pt x="0" y="51"/>
                    </a:moveTo>
                    <a:lnTo>
                      <a:pt x="210" y="30"/>
                    </a:lnTo>
                    <a:lnTo>
                      <a:pt x="233" y="64"/>
                    </a:lnTo>
                    <a:lnTo>
                      <a:pt x="458" y="30"/>
                    </a:lnTo>
                    <a:lnTo>
                      <a:pt x="496" y="58"/>
                    </a:lnTo>
                    <a:lnTo>
                      <a:pt x="496" y="4"/>
                    </a:lnTo>
                    <a:lnTo>
                      <a:pt x="493" y="0"/>
                    </a:lnTo>
                    <a:lnTo>
                      <a:pt x="538" y="3"/>
                    </a:lnTo>
                    <a:lnTo>
                      <a:pt x="586" y="83"/>
                    </a:lnTo>
                    <a:lnTo>
                      <a:pt x="662" y="192"/>
                    </a:lnTo>
                    <a:lnTo>
                      <a:pt x="699" y="286"/>
                    </a:lnTo>
                    <a:lnTo>
                      <a:pt x="756" y="352"/>
                    </a:lnTo>
                    <a:lnTo>
                      <a:pt x="765" y="447"/>
                    </a:lnTo>
                    <a:lnTo>
                      <a:pt x="747" y="504"/>
                    </a:lnTo>
                    <a:lnTo>
                      <a:pt x="666" y="519"/>
                    </a:lnTo>
                    <a:lnTo>
                      <a:pt x="653" y="495"/>
                    </a:lnTo>
                    <a:lnTo>
                      <a:pt x="596" y="460"/>
                    </a:lnTo>
                    <a:lnTo>
                      <a:pt x="578" y="425"/>
                    </a:lnTo>
                    <a:lnTo>
                      <a:pt x="563" y="411"/>
                    </a:lnTo>
                    <a:lnTo>
                      <a:pt x="554" y="378"/>
                    </a:lnTo>
                    <a:lnTo>
                      <a:pt x="541" y="387"/>
                    </a:lnTo>
                    <a:lnTo>
                      <a:pt x="496" y="344"/>
                    </a:lnTo>
                    <a:lnTo>
                      <a:pt x="507" y="304"/>
                    </a:lnTo>
                    <a:lnTo>
                      <a:pt x="496" y="282"/>
                    </a:lnTo>
                    <a:lnTo>
                      <a:pt x="483" y="289"/>
                    </a:lnTo>
                    <a:lnTo>
                      <a:pt x="484" y="313"/>
                    </a:lnTo>
                    <a:lnTo>
                      <a:pt x="470" y="282"/>
                    </a:lnTo>
                    <a:lnTo>
                      <a:pt x="471" y="209"/>
                    </a:lnTo>
                    <a:lnTo>
                      <a:pt x="443" y="165"/>
                    </a:lnTo>
                    <a:lnTo>
                      <a:pt x="371" y="130"/>
                    </a:lnTo>
                    <a:lnTo>
                      <a:pt x="335" y="89"/>
                    </a:lnTo>
                    <a:lnTo>
                      <a:pt x="295" y="85"/>
                    </a:lnTo>
                    <a:lnTo>
                      <a:pt x="279" y="110"/>
                    </a:lnTo>
                    <a:lnTo>
                      <a:pt x="219" y="128"/>
                    </a:lnTo>
                    <a:lnTo>
                      <a:pt x="185" y="110"/>
                    </a:lnTo>
                    <a:lnTo>
                      <a:pt x="167" y="83"/>
                    </a:lnTo>
                    <a:lnTo>
                      <a:pt x="55" y="107"/>
                    </a:lnTo>
                    <a:lnTo>
                      <a:pt x="31" y="88"/>
                    </a:lnTo>
                    <a:lnTo>
                      <a:pt x="6" y="109"/>
                    </a:lnTo>
                    <a:lnTo>
                      <a:pt x="0" y="51"/>
                    </a:lnTo>
                    <a:close/>
                  </a:path>
                </a:pathLst>
              </a:custGeom>
              <a:solidFill>
                <a:schemeClr val="tx2"/>
              </a:solidFill>
              <a:ln w="19050">
                <a:solidFill>
                  <a:schemeClr val="tx1"/>
                </a:solidFill>
                <a:prstDash val="solid"/>
                <a:round/>
                <a:headEnd/>
                <a:tailEnd/>
              </a:ln>
            </p:spPr>
            <p:txBody>
              <a:bodyPr wrap="none"/>
              <a:lstStyle/>
              <a:p>
                <a:pPr defTabSz="456789">
                  <a:defRPr/>
                </a:pPr>
                <a:endParaRPr lang="en-US" sz="1500" b="1">
                  <a:solidFill>
                    <a:srgbClr val="000000"/>
                  </a:solidFill>
                  <a:latin typeface="Arial" panose="020B0604020202020204"/>
                </a:endParaRPr>
              </a:p>
            </p:txBody>
          </p:sp>
          <p:sp>
            <p:nvSpPr>
              <p:cNvPr id="198" name="Shape - Connecticut"/>
              <p:cNvSpPr>
                <a:spLocks noChangeAspect="1"/>
              </p:cNvSpPr>
              <p:nvPr/>
            </p:nvSpPr>
            <p:spPr bwMode="auto">
              <a:xfrm>
                <a:off x="7359951" y="2064973"/>
                <a:ext cx="242732" cy="188113"/>
              </a:xfrm>
              <a:custGeom>
                <a:avLst/>
                <a:gdLst>
                  <a:gd name="T0" fmla="*/ 0 w 153"/>
                  <a:gd name="T1" fmla="*/ 2147483647 h 118"/>
                  <a:gd name="T2" fmla="*/ 2147483647 w 153"/>
                  <a:gd name="T3" fmla="*/ 0 h 118"/>
                  <a:gd name="T4" fmla="*/ 2147483647 w 153"/>
                  <a:gd name="T5" fmla="*/ 2147483647 h 118"/>
                  <a:gd name="T6" fmla="*/ 2147483647 w 153"/>
                  <a:gd name="T7" fmla="*/ 2147483647 h 118"/>
                  <a:gd name="T8" fmla="*/ 2147483647 w 153"/>
                  <a:gd name="T9" fmla="*/ 2147483647 h 118"/>
                  <a:gd name="T10" fmla="*/ 2147483647 w 153"/>
                  <a:gd name="T11" fmla="*/ 2147483647 h 118"/>
                  <a:gd name="T12" fmla="*/ 2147483647 w 153"/>
                  <a:gd name="T13" fmla="*/ 2147483647 h 118"/>
                  <a:gd name="T14" fmla="*/ 0 w 153"/>
                  <a:gd name="T15" fmla="*/ 2147483647 h 118"/>
                  <a:gd name="T16" fmla="*/ 0 60000 65536"/>
                  <a:gd name="T17" fmla="*/ 0 60000 65536"/>
                  <a:gd name="T18" fmla="*/ 0 60000 65536"/>
                  <a:gd name="T19" fmla="*/ 0 60000 65536"/>
                  <a:gd name="T20" fmla="*/ 0 60000 65536"/>
                  <a:gd name="T21" fmla="*/ 0 60000 65536"/>
                  <a:gd name="T22" fmla="*/ 0 60000 65536"/>
                  <a:gd name="T23" fmla="*/ 0 60000 65536"/>
                  <a:gd name="T24" fmla="*/ 0 w 153"/>
                  <a:gd name="T25" fmla="*/ 0 h 118"/>
                  <a:gd name="T26" fmla="*/ 153 w 153"/>
                  <a:gd name="T27" fmla="*/ 118 h 11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53" h="118">
                    <a:moveTo>
                      <a:pt x="0" y="30"/>
                    </a:moveTo>
                    <a:lnTo>
                      <a:pt x="118" y="0"/>
                    </a:lnTo>
                    <a:lnTo>
                      <a:pt x="153" y="54"/>
                    </a:lnTo>
                    <a:lnTo>
                      <a:pt x="133" y="78"/>
                    </a:lnTo>
                    <a:lnTo>
                      <a:pt x="95" y="69"/>
                    </a:lnTo>
                    <a:lnTo>
                      <a:pt x="37" y="118"/>
                    </a:lnTo>
                    <a:lnTo>
                      <a:pt x="6" y="93"/>
                    </a:lnTo>
                    <a:lnTo>
                      <a:pt x="0" y="30"/>
                    </a:lnTo>
                    <a:close/>
                  </a:path>
                </a:pathLst>
              </a:custGeom>
              <a:solidFill>
                <a:schemeClr val="accent5"/>
              </a:solidFill>
              <a:ln w="19050">
                <a:solidFill>
                  <a:schemeClr val="tx1"/>
                </a:solidFill>
                <a:prstDash val="solid"/>
                <a:round/>
                <a:headEnd/>
                <a:tailEnd/>
              </a:ln>
            </p:spPr>
            <p:txBody>
              <a:bodyPr wrap="none"/>
              <a:lstStyle/>
              <a:p>
                <a:pPr defTabSz="456789">
                  <a:defRPr/>
                </a:pPr>
                <a:endParaRPr lang="en-US" sz="1500" b="1">
                  <a:solidFill>
                    <a:srgbClr val="000000"/>
                  </a:solidFill>
                  <a:latin typeface="Arial" panose="020B0604020202020204"/>
                </a:endParaRPr>
              </a:p>
            </p:txBody>
          </p:sp>
          <p:sp>
            <p:nvSpPr>
              <p:cNvPr id="199" name="Shape - Delaware"/>
              <p:cNvSpPr>
                <a:spLocks noChangeAspect="1"/>
              </p:cNvSpPr>
              <p:nvPr/>
            </p:nvSpPr>
            <p:spPr bwMode="auto">
              <a:xfrm>
                <a:off x="7194957" y="2558569"/>
                <a:ext cx="153889" cy="192936"/>
              </a:xfrm>
              <a:custGeom>
                <a:avLst/>
                <a:gdLst>
                  <a:gd name="T0" fmla="*/ 0 w 98"/>
                  <a:gd name="T1" fmla="*/ 2147483647 h 122"/>
                  <a:gd name="T2" fmla="*/ 2147483647 w 98"/>
                  <a:gd name="T3" fmla="*/ 0 h 122"/>
                  <a:gd name="T4" fmla="*/ 2147483647 w 98"/>
                  <a:gd name="T5" fmla="*/ 2147483647 h 122"/>
                  <a:gd name="T6" fmla="*/ 2147483647 w 98"/>
                  <a:gd name="T7" fmla="*/ 2147483647 h 122"/>
                  <a:gd name="T8" fmla="*/ 2147483647 w 98"/>
                  <a:gd name="T9" fmla="*/ 2147483647 h 122"/>
                  <a:gd name="T10" fmla="*/ 2147483647 w 98"/>
                  <a:gd name="T11" fmla="*/ 2147483647 h 122"/>
                  <a:gd name="T12" fmla="*/ 2147483647 w 98"/>
                  <a:gd name="T13" fmla="*/ 2147483647 h 122"/>
                  <a:gd name="T14" fmla="*/ 0 w 98"/>
                  <a:gd name="T15" fmla="*/ 2147483647 h 122"/>
                  <a:gd name="T16" fmla="*/ 0 60000 65536"/>
                  <a:gd name="T17" fmla="*/ 0 60000 65536"/>
                  <a:gd name="T18" fmla="*/ 0 60000 65536"/>
                  <a:gd name="T19" fmla="*/ 0 60000 65536"/>
                  <a:gd name="T20" fmla="*/ 0 60000 65536"/>
                  <a:gd name="T21" fmla="*/ 0 60000 65536"/>
                  <a:gd name="T22" fmla="*/ 0 60000 65536"/>
                  <a:gd name="T23" fmla="*/ 0 60000 65536"/>
                  <a:gd name="T24" fmla="*/ 0 w 98"/>
                  <a:gd name="T25" fmla="*/ 0 h 122"/>
                  <a:gd name="T26" fmla="*/ 98 w 98"/>
                  <a:gd name="T27" fmla="*/ 122 h 12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98" h="122">
                    <a:moveTo>
                      <a:pt x="0" y="8"/>
                    </a:moveTo>
                    <a:lnTo>
                      <a:pt x="21" y="0"/>
                    </a:lnTo>
                    <a:lnTo>
                      <a:pt x="66" y="27"/>
                    </a:lnTo>
                    <a:lnTo>
                      <a:pt x="66" y="54"/>
                    </a:lnTo>
                    <a:lnTo>
                      <a:pt x="97" y="73"/>
                    </a:lnTo>
                    <a:lnTo>
                      <a:pt x="98" y="109"/>
                    </a:lnTo>
                    <a:lnTo>
                      <a:pt x="48" y="122"/>
                    </a:lnTo>
                    <a:lnTo>
                      <a:pt x="0" y="8"/>
                    </a:lnTo>
                    <a:close/>
                  </a:path>
                </a:pathLst>
              </a:custGeom>
              <a:solidFill>
                <a:srgbClr val="CCCCCC"/>
              </a:solidFill>
              <a:ln w="19050">
                <a:solidFill>
                  <a:schemeClr val="tx1"/>
                </a:solidFill>
                <a:prstDash val="solid"/>
                <a:round/>
                <a:headEnd/>
                <a:tailEnd/>
              </a:ln>
            </p:spPr>
            <p:txBody>
              <a:bodyPr wrap="none"/>
              <a:lstStyle/>
              <a:p>
                <a:pPr defTabSz="456789">
                  <a:defRPr/>
                </a:pPr>
                <a:endParaRPr lang="en-US" sz="1500" b="1">
                  <a:solidFill>
                    <a:srgbClr val="000000"/>
                  </a:solidFill>
                  <a:latin typeface="Arial" panose="020B0604020202020204"/>
                </a:endParaRPr>
              </a:p>
            </p:txBody>
          </p:sp>
          <p:sp>
            <p:nvSpPr>
              <p:cNvPr id="200" name="Shape - Colorado"/>
              <p:cNvSpPr>
                <a:spLocks noChangeAspect="1"/>
              </p:cNvSpPr>
              <p:nvPr/>
            </p:nvSpPr>
            <p:spPr bwMode="auto">
              <a:xfrm>
                <a:off x="3039948" y="2683979"/>
                <a:ext cx="928095" cy="691355"/>
              </a:xfrm>
              <a:custGeom>
                <a:avLst/>
                <a:gdLst>
                  <a:gd name="T0" fmla="*/ 2147483647 w 590"/>
                  <a:gd name="T1" fmla="*/ 0 h 439"/>
                  <a:gd name="T2" fmla="*/ 2147483647 w 590"/>
                  <a:gd name="T3" fmla="*/ 2147483647 h 439"/>
                  <a:gd name="T4" fmla="*/ 0 w 590"/>
                  <a:gd name="T5" fmla="*/ 2147483647 h 439"/>
                  <a:gd name="T6" fmla="*/ 2147483647 w 590"/>
                  <a:gd name="T7" fmla="*/ 2147483647 h 439"/>
                  <a:gd name="T8" fmla="*/ 2147483647 w 590"/>
                  <a:gd name="T9" fmla="*/ 2147483647 h 439"/>
                  <a:gd name="T10" fmla="*/ 2147483647 w 590"/>
                  <a:gd name="T11" fmla="*/ 2147483647 h 439"/>
                  <a:gd name="T12" fmla="*/ 2147483647 w 590"/>
                  <a:gd name="T13" fmla="*/ 2147483647 h 439"/>
                  <a:gd name="T14" fmla="*/ 2147483647 w 590"/>
                  <a:gd name="T15" fmla="*/ 2147483647 h 439"/>
                  <a:gd name="T16" fmla="*/ 2147483647 w 590"/>
                  <a:gd name="T17" fmla="*/ 0 h 439"/>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590"/>
                  <a:gd name="T28" fmla="*/ 0 h 439"/>
                  <a:gd name="T29" fmla="*/ 590 w 590"/>
                  <a:gd name="T30" fmla="*/ 439 h 439"/>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590" h="439">
                    <a:moveTo>
                      <a:pt x="49" y="0"/>
                    </a:moveTo>
                    <a:lnTo>
                      <a:pt x="19" y="263"/>
                    </a:lnTo>
                    <a:lnTo>
                      <a:pt x="0" y="415"/>
                    </a:lnTo>
                    <a:lnTo>
                      <a:pt x="295" y="430"/>
                    </a:lnTo>
                    <a:lnTo>
                      <a:pt x="577" y="439"/>
                    </a:lnTo>
                    <a:lnTo>
                      <a:pt x="586" y="234"/>
                    </a:lnTo>
                    <a:lnTo>
                      <a:pt x="590" y="32"/>
                    </a:lnTo>
                    <a:lnTo>
                      <a:pt x="429" y="29"/>
                    </a:lnTo>
                    <a:lnTo>
                      <a:pt x="49" y="0"/>
                    </a:lnTo>
                    <a:close/>
                  </a:path>
                </a:pathLst>
              </a:custGeom>
              <a:solidFill>
                <a:schemeClr val="tx2"/>
              </a:solidFill>
              <a:ln w="19050">
                <a:solidFill>
                  <a:schemeClr val="tx1"/>
                </a:solidFill>
                <a:prstDash val="solid"/>
                <a:round/>
                <a:headEnd/>
                <a:tailEnd/>
              </a:ln>
            </p:spPr>
            <p:txBody>
              <a:bodyPr wrap="none"/>
              <a:lstStyle/>
              <a:p>
                <a:pPr defTabSz="456789">
                  <a:defRPr/>
                </a:pPr>
                <a:endParaRPr lang="en-US" sz="1500" b="1" dirty="0">
                  <a:solidFill>
                    <a:srgbClr val="000000"/>
                  </a:solidFill>
                  <a:latin typeface="Arial" panose="020B0604020202020204"/>
                </a:endParaRPr>
              </a:p>
            </p:txBody>
          </p:sp>
          <p:sp>
            <p:nvSpPr>
              <p:cNvPr id="201" name="Shape - California"/>
              <p:cNvSpPr>
                <a:spLocks noChangeAspect="1"/>
              </p:cNvSpPr>
              <p:nvPr/>
            </p:nvSpPr>
            <p:spPr bwMode="auto">
              <a:xfrm>
                <a:off x="1250392" y="2200030"/>
                <a:ext cx="1097849" cy="1694624"/>
              </a:xfrm>
              <a:custGeom>
                <a:avLst/>
                <a:gdLst>
                  <a:gd name="T0" fmla="*/ 2147483647 w 697"/>
                  <a:gd name="T1" fmla="*/ 0 h 1077"/>
                  <a:gd name="T2" fmla="*/ 2147483647 w 697"/>
                  <a:gd name="T3" fmla="*/ 2147483647 h 1077"/>
                  <a:gd name="T4" fmla="*/ 2147483647 w 697"/>
                  <a:gd name="T5" fmla="*/ 2147483647 h 1077"/>
                  <a:gd name="T6" fmla="*/ 2147483647 w 697"/>
                  <a:gd name="T7" fmla="*/ 2147483647 h 1077"/>
                  <a:gd name="T8" fmla="*/ 2147483647 w 697"/>
                  <a:gd name="T9" fmla="*/ 2147483647 h 1077"/>
                  <a:gd name="T10" fmla="*/ 2147483647 w 697"/>
                  <a:gd name="T11" fmla="*/ 2147483647 h 1077"/>
                  <a:gd name="T12" fmla="*/ 2147483647 w 697"/>
                  <a:gd name="T13" fmla="*/ 2147483647 h 1077"/>
                  <a:gd name="T14" fmla="*/ 2147483647 w 697"/>
                  <a:gd name="T15" fmla="*/ 2147483647 h 1077"/>
                  <a:gd name="T16" fmla="*/ 2147483647 w 697"/>
                  <a:gd name="T17" fmla="*/ 2147483647 h 1077"/>
                  <a:gd name="T18" fmla="*/ 2147483647 w 697"/>
                  <a:gd name="T19" fmla="*/ 2147483647 h 1077"/>
                  <a:gd name="T20" fmla="*/ 2147483647 w 697"/>
                  <a:gd name="T21" fmla="*/ 2147483647 h 1077"/>
                  <a:gd name="T22" fmla="*/ 2147483647 w 697"/>
                  <a:gd name="T23" fmla="*/ 2147483647 h 1077"/>
                  <a:gd name="T24" fmla="*/ 2147483647 w 697"/>
                  <a:gd name="T25" fmla="*/ 2147483647 h 1077"/>
                  <a:gd name="T26" fmla="*/ 2147483647 w 697"/>
                  <a:gd name="T27" fmla="*/ 2147483647 h 1077"/>
                  <a:gd name="T28" fmla="*/ 2147483647 w 697"/>
                  <a:gd name="T29" fmla="*/ 2147483647 h 1077"/>
                  <a:gd name="T30" fmla="*/ 2147483647 w 697"/>
                  <a:gd name="T31" fmla="*/ 2147483647 h 1077"/>
                  <a:gd name="T32" fmla="*/ 2147483647 w 697"/>
                  <a:gd name="T33" fmla="*/ 2147483647 h 1077"/>
                  <a:gd name="T34" fmla="*/ 2147483647 w 697"/>
                  <a:gd name="T35" fmla="*/ 2147483647 h 1077"/>
                  <a:gd name="T36" fmla="*/ 2147483647 w 697"/>
                  <a:gd name="T37" fmla="*/ 2147483647 h 1077"/>
                  <a:gd name="T38" fmla="*/ 2147483647 w 697"/>
                  <a:gd name="T39" fmla="*/ 2147483647 h 1077"/>
                  <a:gd name="T40" fmla="*/ 2147483647 w 697"/>
                  <a:gd name="T41" fmla="*/ 2147483647 h 1077"/>
                  <a:gd name="T42" fmla="*/ 2147483647 w 697"/>
                  <a:gd name="T43" fmla="*/ 2147483647 h 1077"/>
                  <a:gd name="T44" fmla="*/ 2147483647 w 697"/>
                  <a:gd name="T45" fmla="*/ 2147483647 h 1077"/>
                  <a:gd name="T46" fmla="*/ 2147483647 w 697"/>
                  <a:gd name="T47" fmla="*/ 2147483647 h 1077"/>
                  <a:gd name="T48" fmla="*/ 2147483647 w 697"/>
                  <a:gd name="T49" fmla="*/ 2147483647 h 1077"/>
                  <a:gd name="T50" fmla="*/ 2147483647 w 697"/>
                  <a:gd name="T51" fmla="*/ 2147483647 h 1077"/>
                  <a:gd name="T52" fmla="*/ 2147483647 w 697"/>
                  <a:gd name="T53" fmla="*/ 2147483647 h 1077"/>
                  <a:gd name="T54" fmla="*/ 2147483647 w 697"/>
                  <a:gd name="T55" fmla="*/ 2147483647 h 1077"/>
                  <a:gd name="T56" fmla="*/ 2147483647 w 697"/>
                  <a:gd name="T57" fmla="*/ 2147483647 h 1077"/>
                  <a:gd name="T58" fmla="*/ 2147483647 w 697"/>
                  <a:gd name="T59" fmla="*/ 2147483647 h 1077"/>
                  <a:gd name="T60" fmla="*/ 2147483647 w 697"/>
                  <a:gd name="T61" fmla="*/ 2147483647 h 1077"/>
                  <a:gd name="T62" fmla="*/ 2147483647 w 697"/>
                  <a:gd name="T63" fmla="*/ 2147483647 h 1077"/>
                  <a:gd name="T64" fmla="*/ 2147483647 w 697"/>
                  <a:gd name="T65" fmla="*/ 2147483647 h 1077"/>
                  <a:gd name="T66" fmla="*/ 2147483647 w 697"/>
                  <a:gd name="T67" fmla="*/ 2147483647 h 1077"/>
                  <a:gd name="T68" fmla="*/ 2147483647 w 697"/>
                  <a:gd name="T69" fmla="*/ 2147483647 h 1077"/>
                  <a:gd name="T70" fmla="*/ 2147483647 w 697"/>
                  <a:gd name="T71" fmla="*/ 2147483647 h 1077"/>
                  <a:gd name="T72" fmla="*/ 2147483647 w 697"/>
                  <a:gd name="T73" fmla="*/ 2147483647 h 1077"/>
                  <a:gd name="T74" fmla="*/ 2147483647 w 697"/>
                  <a:gd name="T75" fmla="*/ 2147483647 h 1077"/>
                  <a:gd name="T76" fmla="*/ 2147483647 w 697"/>
                  <a:gd name="T77" fmla="*/ 2147483647 h 1077"/>
                  <a:gd name="T78" fmla="*/ 2147483647 w 697"/>
                  <a:gd name="T79" fmla="*/ 2147483647 h 1077"/>
                  <a:gd name="T80" fmla="*/ 2147483647 w 697"/>
                  <a:gd name="T81" fmla="*/ 2147483647 h 1077"/>
                  <a:gd name="T82" fmla="*/ 2147483647 w 697"/>
                  <a:gd name="T83" fmla="*/ 2147483647 h 1077"/>
                  <a:gd name="T84" fmla="*/ 2147483647 w 697"/>
                  <a:gd name="T85" fmla="*/ 2147483647 h 1077"/>
                  <a:gd name="T86" fmla="*/ 0 w 697"/>
                  <a:gd name="T87" fmla="*/ 2147483647 h 1077"/>
                  <a:gd name="T88" fmla="*/ 2147483647 w 697"/>
                  <a:gd name="T89" fmla="*/ 2147483647 h 1077"/>
                  <a:gd name="T90" fmla="*/ 2147483647 w 697"/>
                  <a:gd name="T91" fmla="*/ 2147483647 h 1077"/>
                  <a:gd name="T92" fmla="*/ 2147483647 w 697"/>
                  <a:gd name="T93" fmla="*/ 2147483647 h 1077"/>
                  <a:gd name="T94" fmla="*/ 2147483647 w 697"/>
                  <a:gd name="T95" fmla="*/ 0 h 1077"/>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697"/>
                  <a:gd name="T145" fmla="*/ 0 h 1077"/>
                  <a:gd name="T146" fmla="*/ 697 w 697"/>
                  <a:gd name="T147" fmla="*/ 1077 h 1077"/>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697" h="1077">
                    <a:moveTo>
                      <a:pt x="53" y="0"/>
                    </a:moveTo>
                    <a:lnTo>
                      <a:pt x="374" y="64"/>
                    </a:lnTo>
                    <a:lnTo>
                      <a:pt x="304" y="381"/>
                    </a:lnTo>
                    <a:lnTo>
                      <a:pt x="664" y="864"/>
                    </a:lnTo>
                    <a:lnTo>
                      <a:pt x="697" y="925"/>
                    </a:lnTo>
                    <a:lnTo>
                      <a:pt x="663" y="955"/>
                    </a:lnTo>
                    <a:lnTo>
                      <a:pt x="641" y="1009"/>
                    </a:lnTo>
                    <a:lnTo>
                      <a:pt x="620" y="1040"/>
                    </a:lnTo>
                    <a:lnTo>
                      <a:pt x="642" y="1068"/>
                    </a:lnTo>
                    <a:lnTo>
                      <a:pt x="605" y="1077"/>
                    </a:lnTo>
                    <a:lnTo>
                      <a:pt x="393" y="1070"/>
                    </a:lnTo>
                    <a:lnTo>
                      <a:pt x="380" y="1007"/>
                    </a:lnTo>
                    <a:lnTo>
                      <a:pt x="343" y="961"/>
                    </a:lnTo>
                    <a:lnTo>
                      <a:pt x="316" y="944"/>
                    </a:lnTo>
                    <a:lnTo>
                      <a:pt x="308" y="912"/>
                    </a:lnTo>
                    <a:lnTo>
                      <a:pt x="286" y="894"/>
                    </a:lnTo>
                    <a:lnTo>
                      <a:pt x="263" y="871"/>
                    </a:lnTo>
                    <a:lnTo>
                      <a:pt x="256" y="846"/>
                    </a:lnTo>
                    <a:lnTo>
                      <a:pt x="235" y="830"/>
                    </a:lnTo>
                    <a:lnTo>
                      <a:pt x="202" y="839"/>
                    </a:lnTo>
                    <a:lnTo>
                      <a:pt x="165" y="825"/>
                    </a:lnTo>
                    <a:lnTo>
                      <a:pt x="165" y="812"/>
                    </a:lnTo>
                    <a:lnTo>
                      <a:pt x="164" y="782"/>
                    </a:lnTo>
                    <a:lnTo>
                      <a:pt x="149" y="749"/>
                    </a:lnTo>
                    <a:lnTo>
                      <a:pt x="147" y="722"/>
                    </a:lnTo>
                    <a:lnTo>
                      <a:pt x="131" y="699"/>
                    </a:lnTo>
                    <a:lnTo>
                      <a:pt x="135" y="676"/>
                    </a:lnTo>
                    <a:lnTo>
                      <a:pt x="89" y="621"/>
                    </a:lnTo>
                    <a:lnTo>
                      <a:pt x="89" y="590"/>
                    </a:lnTo>
                    <a:lnTo>
                      <a:pt x="113" y="578"/>
                    </a:lnTo>
                    <a:lnTo>
                      <a:pt x="113" y="559"/>
                    </a:lnTo>
                    <a:lnTo>
                      <a:pt x="89" y="553"/>
                    </a:lnTo>
                    <a:lnTo>
                      <a:pt x="79" y="523"/>
                    </a:lnTo>
                    <a:lnTo>
                      <a:pt x="67" y="471"/>
                    </a:lnTo>
                    <a:lnTo>
                      <a:pt x="101" y="499"/>
                    </a:lnTo>
                    <a:lnTo>
                      <a:pt x="88" y="462"/>
                    </a:lnTo>
                    <a:lnTo>
                      <a:pt x="113" y="462"/>
                    </a:lnTo>
                    <a:lnTo>
                      <a:pt x="113" y="435"/>
                    </a:lnTo>
                    <a:lnTo>
                      <a:pt x="88" y="417"/>
                    </a:lnTo>
                    <a:lnTo>
                      <a:pt x="76" y="442"/>
                    </a:lnTo>
                    <a:lnTo>
                      <a:pt x="53" y="433"/>
                    </a:lnTo>
                    <a:lnTo>
                      <a:pt x="9" y="313"/>
                    </a:lnTo>
                    <a:lnTo>
                      <a:pt x="21" y="226"/>
                    </a:lnTo>
                    <a:lnTo>
                      <a:pt x="0" y="177"/>
                    </a:lnTo>
                    <a:lnTo>
                      <a:pt x="10" y="140"/>
                    </a:lnTo>
                    <a:lnTo>
                      <a:pt x="32" y="132"/>
                    </a:lnTo>
                    <a:lnTo>
                      <a:pt x="53" y="73"/>
                    </a:lnTo>
                    <a:lnTo>
                      <a:pt x="53" y="0"/>
                    </a:lnTo>
                    <a:close/>
                  </a:path>
                </a:pathLst>
              </a:custGeom>
              <a:solidFill>
                <a:schemeClr val="tx2"/>
              </a:solidFill>
              <a:ln w="19050">
                <a:solidFill>
                  <a:schemeClr val="tx1"/>
                </a:solidFill>
                <a:prstDash val="solid"/>
                <a:round/>
                <a:headEnd/>
                <a:tailEnd/>
              </a:ln>
            </p:spPr>
            <p:txBody>
              <a:bodyPr wrap="none"/>
              <a:lstStyle/>
              <a:p>
                <a:pPr defTabSz="456789">
                  <a:defRPr/>
                </a:pPr>
                <a:endParaRPr lang="en-US" sz="1500" b="1" dirty="0">
                  <a:solidFill>
                    <a:srgbClr val="000000"/>
                  </a:solidFill>
                  <a:latin typeface="Arial" panose="020B0604020202020204"/>
                </a:endParaRPr>
              </a:p>
            </p:txBody>
          </p:sp>
          <p:sp>
            <p:nvSpPr>
              <p:cNvPr id="202" name="Shape - Arkansas"/>
              <p:cNvSpPr>
                <a:spLocks noChangeAspect="1"/>
              </p:cNvSpPr>
              <p:nvPr/>
            </p:nvSpPr>
            <p:spPr bwMode="auto">
              <a:xfrm>
                <a:off x="4921522" y="3391411"/>
                <a:ext cx="633008" cy="590063"/>
              </a:xfrm>
              <a:custGeom>
                <a:avLst/>
                <a:gdLst>
                  <a:gd name="T0" fmla="*/ 0 w 401"/>
                  <a:gd name="T1" fmla="*/ 34 h 374"/>
                  <a:gd name="T2" fmla="*/ 158 w 401"/>
                  <a:gd name="T3" fmla="*/ 15 h 374"/>
                  <a:gd name="T4" fmla="*/ 353 w 401"/>
                  <a:gd name="T5" fmla="*/ 0 h 374"/>
                  <a:gd name="T6" fmla="*/ 343 w 401"/>
                  <a:gd name="T7" fmla="*/ 49 h 374"/>
                  <a:gd name="T8" fmla="*/ 386 w 401"/>
                  <a:gd name="T9" fmla="*/ 38 h 374"/>
                  <a:gd name="T10" fmla="*/ 401 w 401"/>
                  <a:gd name="T11" fmla="*/ 71 h 374"/>
                  <a:gd name="T12" fmla="*/ 356 w 401"/>
                  <a:gd name="T13" fmla="*/ 101 h 374"/>
                  <a:gd name="T14" fmla="*/ 367 w 401"/>
                  <a:gd name="T15" fmla="*/ 153 h 374"/>
                  <a:gd name="T16" fmla="*/ 321 w 401"/>
                  <a:gd name="T17" fmla="*/ 240 h 374"/>
                  <a:gd name="T18" fmla="*/ 286 w 401"/>
                  <a:gd name="T19" fmla="*/ 293 h 374"/>
                  <a:gd name="T20" fmla="*/ 306 w 401"/>
                  <a:gd name="T21" fmla="*/ 362 h 374"/>
                  <a:gd name="T22" fmla="*/ 58 w 401"/>
                  <a:gd name="T23" fmla="*/ 374 h 374"/>
                  <a:gd name="T24" fmla="*/ 57 w 401"/>
                  <a:gd name="T25" fmla="*/ 332 h 374"/>
                  <a:gd name="T26" fmla="*/ 8 w 401"/>
                  <a:gd name="T27" fmla="*/ 323 h 374"/>
                  <a:gd name="T28" fmla="*/ 8 w 401"/>
                  <a:gd name="T29" fmla="*/ 101 h 374"/>
                  <a:gd name="T30" fmla="*/ 0 w 401"/>
                  <a:gd name="T31" fmla="*/ 34 h 374"/>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401"/>
                  <a:gd name="T49" fmla="*/ 0 h 374"/>
                  <a:gd name="T50" fmla="*/ 401 w 401"/>
                  <a:gd name="T51" fmla="*/ 374 h 374"/>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401" h="374">
                    <a:moveTo>
                      <a:pt x="0" y="34"/>
                    </a:moveTo>
                    <a:lnTo>
                      <a:pt x="158" y="15"/>
                    </a:lnTo>
                    <a:lnTo>
                      <a:pt x="353" y="0"/>
                    </a:lnTo>
                    <a:lnTo>
                      <a:pt x="343" y="49"/>
                    </a:lnTo>
                    <a:lnTo>
                      <a:pt x="386" y="38"/>
                    </a:lnTo>
                    <a:lnTo>
                      <a:pt x="401" y="71"/>
                    </a:lnTo>
                    <a:lnTo>
                      <a:pt x="356" y="101"/>
                    </a:lnTo>
                    <a:lnTo>
                      <a:pt x="367" y="153"/>
                    </a:lnTo>
                    <a:lnTo>
                      <a:pt x="321" y="240"/>
                    </a:lnTo>
                    <a:lnTo>
                      <a:pt x="286" y="293"/>
                    </a:lnTo>
                    <a:lnTo>
                      <a:pt x="306" y="362"/>
                    </a:lnTo>
                    <a:lnTo>
                      <a:pt x="58" y="374"/>
                    </a:lnTo>
                    <a:lnTo>
                      <a:pt x="57" y="332"/>
                    </a:lnTo>
                    <a:lnTo>
                      <a:pt x="8" y="323"/>
                    </a:lnTo>
                    <a:lnTo>
                      <a:pt x="8" y="101"/>
                    </a:lnTo>
                    <a:lnTo>
                      <a:pt x="0" y="34"/>
                    </a:lnTo>
                    <a:close/>
                  </a:path>
                </a:pathLst>
              </a:custGeom>
              <a:solidFill>
                <a:srgbClr val="CCCCCC"/>
              </a:solidFill>
              <a:ln w="19050">
                <a:solidFill>
                  <a:schemeClr val="tx1"/>
                </a:solidFill>
                <a:prstDash val="solid"/>
                <a:round/>
                <a:headEnd/>
                <a:tailEnd/>
              </a:ln>
            </p:spPr>
            <p:txBody>
              <a:bodyPr wrap="none"/>
              <a:lstStyle/>
              <a:p>
                <a:pPr defTabSz="456789">
                  <a:defRPr/>
                </a:pPr>
                <a:endParaRPr lang="en-US" sz="1500" b="1">
                  <a:solidFill>
                    <a:srgbClr val="000000"/>
                  </a:solidFill>
                  <a:latin typeface="Arial" panose="020B0604020202020204"/>
                </a:endParaRPr>
              </a:p>
            </p:txBody>
          </p:sp>
          <p:sp>
            <p:nvSpPr>
              <p:cNvPr id="203" name="Shape - Arizona"/>
              <p:cNvSpPr>
                <a:spLocks noChangeAspect="1"/>
              </p:cNvSpPr>
              <p:nvPr/>
            </p:nvSpPr>
            <p:spPr bwMode="auto">
              <a:xfrm>
                <a:off x="2202283" y="3264394"/>
                <a:ext cx="844012" cy="938957"/>
              </a:xfrm>
              <a:custGeom>
                <a:avLst/>
                <a:gdLst>
                  <a:gd name="T0" fmla="*/ 2147483647 w 536"/>
                  <a:gd name="T1" fmla="*/ 0 h 595"/>
                  <a:gd name="T2" fmla="*/ 2147483647 w 536"/>
                  <a:gd name="T3" fmla="*/ 2147483647 h 595"/>
                  <a:gd name="T4" fmla="*/ 2147483647 w 536"/>
                  <a:gd name="T5" fmla="*/ 2147483647 h 595"/>
                  <a:gd name="T6" fmla="*/ 2147483647 w 536"/>
                  <a:gd name="T7" fmla="*/ 2147483647 h 595"/>
                  <a:gd name="T8" fmla="*/ 2147483647 w 536"/>
                  <a:gd name="T9" fmla="*/ 2147483647 h 595"/>
                  <a:gd name="T10" fmla="*/ 2147483647 w 536"/>
                  <a:gd name="T11" fmla="*/ 2147483647 h 595"/>
                  <a:gd name="T12" fmla="*/ 2147483647 w 536"/>
                  <a:gd name="T13" fmla="*/ 2147483647 h 595"/>
                  <a:gd name="T14" fmla="*/ 2147483647 w 536"/>
                  <a:gd name="T15" fmla="*/ 2147483647 h 595"/>
                  <a:gd name="T16" fmla="*/ 2147483647 w 536"/>
                  <a:gd name="T17" fmla="*/ 2147483647 h 595"/>
                  <a:gd name="T18" fmla="*/ 2147483647 w 536"/>
                  <a:gd name="T19" fmla="*/ 2147483647 h 595"/>
                  <a:gd name="T20" fmla="*/ 2147483647 w 536"/>
                  <a:gd name="T21" fmla="*/ 2147483647 h 595"/>
                  <a:gd name="T22" fmla="*/ 0 w 536"/>
                  <a:gd name="T23" fmla="*/ 2147483647 h 595"/>
                  <a:gd name="T24" fmla="*/ 2147483647 w 536"/>
                  <a:gd name="T25" fmla="*/ 2147483647 h 595"/>
                  <a:gd name="T26" fmla="*/ 2147483647 w 536"/>
                  <a:gd name="T27" fmla="*/ 2147483647 h 595"/>
                  <a:gd name="T28" fmla="*/ 2147483647 w 536"/>
                  <a:gd name="T29" fmla="*/ 2147483647 h 595"/>
                  <a:gd name="T30" fmla="*/ 2147483647 w 536"/>
                  <a:gd name="T31" fmla="*/ 0 h 595"/>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536"/>
                  <a:gd name="T49" fmla="*/ 0 h 595"/>
                  <a:gd name="T50" fmla="*/ 536 w 536"/>
                  <a:gd name="T51" fmla="*/ 595 h 595"/>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536" h="595">
                    <a:moveTo>
                      <a:pt x="136" y="0"/>
                    </a:moveTo>
                    <a:lnTo>
                      <a:pt x="126" y="78"/>
                    </a:lnTo>
                    <a:lnTo>
                      <a:pt x="79" y="69"/>
                    </a:lnTo>
                    <a:lnTo>
                      <a:pt x="82" y="169"/>
                    </a:lnTo>
                    <a:lnTo>
                      <a:pt x="60" y="188"/>
                    </a:lnTo>
                    <a:lnTo>
                      <a:pt x="93" y="249"/>
                    </a:lnTo>
                    <a:lnTo>
                      <a:pt x="60" y="276"/>
                    </a:lnTo>
                    <a:lnTo>
                      <a:pt x="42" y="321"/>
                    </a:lnTo>
                    <a:lnTo>
                      <a:pt x="17" y="364"/>
                    </a:lnTo>
                    <a:lnTo>
                      <a:pt x="35" y="389"/>
                    </a:lnTo>
                    <a:lnTo>
                      <a:pt x="3" y="400"/>
                    </a:lnTo>
                    <a:lnTo>
                      <a:pt x="0" y="440"/>
                    </a:lnTo>
                    <a:lnTo>
                      <a:pt x="301" y="592"/>
                    </a:lnTo>
                    <a:lnTo>
                      <a:pt x="471" y="595"/>
                    </a:lnTo>
                    <a:lnTo>
                      <a:pt x="536" y="46"/>
                    </a:lnTo>
                    <a:lnTo>
                      <a:pt x="136" y="0"/>
                    </a:lnTo>
                    <a:close/>
                  </a:path>
                </a:pathLst>
              </a:custGeom>
              <a:solidFill>
                <a:srgbClr val="CCCCCC"/>
              </a:solidFill>
              <a:ln w="19050">
                <a:solidFill>
                  <a:schemeClr val="tx1"/>
                </a:solidFill>
                <a:prstDash val="solid"/>
                <a:round/>
                <a:headEnd/>
                <a:tailEnd/>
              </a:ln>
            </p:spPr>
            <p:txBody>
              <a:bodyPr wrap="none"/>
              <a:lstStyle/>
              <a:p>
                <a:pPr defTabSz="456789">
                  <a:defRPr/>
                </a:pPr>
                <a:endParaRPr lang="en-US" sz="1500" b="1" dirty="0">
                  <a:solidFill>
                    <a:srgbClr val="000000"/>
                  </a:solidFill>
                  <a:latin typeface="Arial" panose="020B0604020202020204"/>
                </a:endParaRPr>
              </a:p>
            </p:txBody>
          </p:sp>
          <p:sp>
            <p:nvSpPr>
              <p:cNvPr id="204" name="Shape - Alaska"/>
              <p:cNvSpPr>
                <a:spLocks noChangeAspect="1"/>
              </p:cNvSpPr>
              <p:nvPr/>
            </p:nvSpPr>
            <p:spPr bwMode="auto">
              <a:xfrm>
                <a:off x="-5153" y="3413920"/>
                <a:ext cx="1616630" cy="1596549"/>
              </a:xfrm>
              <a:custGeom>
                <a:avLst/>
                <a:gdLst>
                  <a:gd name="T0" fmla="*/ 2147483647 w 1572"/>
                  <a:gd name="T1" fmla="*/ 2147483647 h 1533"/>
                  <a:gd name="T2" fmla="*/ 2147483647 w 1572"/>
                  <a:gd name="T3" fmla="*/ 0 h 1533"/>
                  <a:gd name="T4" fmla="*/ 2147483647 w 1572"/>
                  <a:gd name="T5" fmla="*/ 2147483647 h 1533"/>
                  <a:gd name="T6" fmla="*/ 2147483647 w 1572"/>
                  <a:gd name="T7" fmla="*/ 2147483647 h 1533"/>
                  <a:gd name="T8" fmla="*/ 2147483647 w 1572"/>
                  <a:gd name="T9" fmla="*/ 2147483647 h 1533"/>
                  <a:gd name="T10" fmla="*/ 2147483647 w 1572"/>
                  <a:gd name="T11" fmla="*/ 2147483647 h 1533"/>
                  <a:gd name="T12" fmla="*/ 2147483647 w 1572"/>
                  <a:gd name="T13" fmla="*/ 2147483647 h 1533"/>
                  <a:gd name="T14" fmla="*/ 2147483647 w 1572"/>
                  <a:gd name="T15" fmla="*/ 2147483647 h 1533"/>
                  <a:gd name="T16" fmla="*/ 2147483647 w 1572"/>
                  <a:gd name="T17" fmla="*/ 2147483647 h 1533"/>
                  <a:gd name="T18" fmla="*/ 2147483647 w 1572"/>
                  <a:gd name="T19" fmla="*/ 2147483647 h 1533"/>
                  <a:gd name="T20" fmla="*/ 2147483647 w 1572"/>
                  <a:gd name="T21" fmla="*/ 2147483647 h 1533"/>
                  <a:gd name="T22" fmla="*/ 2147483647 w 1572"/>
                  <a:gd name="T23" fmla="*/ 2147483647 h 1533"/>
                  <a:gd name="T24" fmla="*/ 2147483647 w 1572"/>
                  <a:gd name="T25" fmla="*/ 2147483647 h 1533"/>
                  <a:gd name="T26" fmla="*/ 2147483647 w 1572"/>
                  <a:gd name="T27" fmla="*/ 2147483647 h 1533"/>
                  <a:gd name="T28" fmla="*/ 2147483647 w 1572"/>
                  <a:gd name="T29" fmla="*/ 2147483647 h 1533"/>
                  <a:gd name="T30" fmla="*/ 2147483647 w 1572"/>
                  <a:gd name="T31" fmla="*/ 2147483647 h 1533"/>
                  <a:gd name="T32" fmla="*/ 2147483647 w 1572"/>
                  <a:gd name="T33" fmla="*/ 2147483647 h 1533"/>
                  <a:gd name="T34" fmla="*/ 2147483647 w 1572"/>
                  <a:gd name="T35" fmla="*/ 2147483647 h 1533"/>
                  <a:gd name="T36" fmla="*/ 2147483647 w 1572"/>
                  <a:gd name="T37" fmla="*/ 2147483647 h 1533"/>
                  <a:gd name="T38" fmla="*/ 2147483647 w 1572"/>
                  <a:gd name="T39" fmla="*/ 2147483647 h 1533"/>
                  <a:gd name="T40" fmla="*/ 2147483647 w 1572"/>
                  <a:gd name="T41" fmla="*/ 2147483647 h 1533"/>
                  <a:gd name="T42" fmla="*/ 2147483647 w 1572"/>
                  <a:gd name="T43" fmla="*/ 2147483647 h 1533"/>
                  <a:gd name="T44" fmla="*/ 0 w 1572"/>
                  <a:gd name="T45" fmla="*/ 2147483647 h 1533"/>
                  <a:gd name="T46" fmla="*/ 2147483647 w 1572"/>
                  <a:gd name="T47" fmla="*/ 2147483647 h 1533"/>
                  <a:gd name="T48" fmla="*/ 2147483647 w 1572"/>
                  <a:gd name="T49" fmla="*/ 2147483647 h 1533"/>
                  <a:gd name="T50" fmla="*/ 2147483647 w 1572"/>
                  <a:gd name="T51" fmla="*/ 2147483647 h 1533"/>
                  <a:gd name="T52" fmla="*/ 2147483647 w 1572"/>
                  <a:gd name="T53" fmla="*/ 2147483647 h 1533"/>
                  <a:gd name="T54" fmla="*/ 2147483647 w 1572"/>
                  <a:gd name="T55" fmla="*/ 2147483647 h 1533"/>
                  <a:gd name="T56" fmla="*/ 2147483647 w 1572"/>
                  <a:gd name="T57" fmla="*/ 2147483647 h 1533"/>
                  <a:gd name="T58" fmla="*/ 2147483647 w 1572"/>
                  <a:gd name="T59" fmla="*/ 2147483647 h 1533"/>
                  <a:gd name="T60" fmla="*/ 2147483647 w 1572"/>
                  <a:gd name="T61" fmla="*/ 2147483647 h 1533"/>
                  <a:gd name="T62" fmla="*/ 2147483647 w 1572"/>
                  <a:gd name="T63" fmla="*/ 2147483647 h 1533"/>
                  <a:gd name="T64" fmla="*/ 2147483647 w 1572"/>
                  <a:gd name="T65" fmla="*/ 2147483647 h 1533"/>
                  <a:gd name="T66" fmla="*/ 2147483647 w 1572"/>
                  <a:gd name="T67" fmla="*/ 2147483647 h 1533"/>
                  <a:gd name="T68" fmla="*/ 2147483647 w 1572"/>
                  <a:gd name="T69" fmla="*/ 2147483647 h 1533"/>
                  <a:gd name="T70" fmla="*/ 2147483647 w 1572"/>
                  <a:gd name="T71" fmla="*/ 2147483647 h 1533"/>
                  <a:gd name="T72" fmla="*/ 2147483647 w 1572"/>
                  <a:gd name="T73" fmla="*/ 2147483647 h 1533"/>
                  <a:gd name="T74" fmla="*/ 2147483647 w 1572"/>
                  <a:gd name="T75" fmla="*/ 2147483647 h 1533"/>
                  <a:gd name="T76" fmla="*/ 2147483647 w 1572"/>
                  <a:gd name="T77" fmla="*/ 2147483647 h 1533"/>
                  <a:gd name="T78" fmla="*/ 2147483647 w 1572"/>
                  <a:gd name="T79" fmla="*/ 2147483647 h 1533"/>
                  <a:gd name="T80" fmla="*/ 2147483647 w 1572"/>
                  <a:gd name="T81" fmla="*/ 2147483647 h 1533"/>
                  <a:gd name="T82" fmla="*/ 2147483647 w 1572"/>
                  <a:gd name="T83" fmla="*/ 2147483647 h 1533"/>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1572"/>
                  <a:gd name="T127" fmla="*/ 0 h 1533"/>
                  <a:gd name="T128" fmla="*/ 1572 w 1572"/>
                  <a:gd name="T129" fmla="*/ 1533 h 1533"/>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1572" h="1533">
                    <a:moveTo>
                      <a:pt x="251" y="228"/>
                    </a:moveTo>
                    <a:lnTo>
                      <a:pt x="567" y="0"/>
                    </a:lnTo>
                    <a:lnTo>
                      <a:pt x="717" y="40"/>
                    </a:lnTo>
                    <a:lnTo>
                      <a:pt x="790" y="113"/>
                    </a:lnTo>
                    <a:lnTo>
                      <a:pt x="1087" y="142"/>
                    </a:lnTo>
                    <a:lnTo>
                      <a:pt x="1096" y="900"/>
                    </a:lnTo>
                    <a:lnTo>
                      <a:pt x="1193" y="922"/>
                    </a:lnTo>
                    <a:lnTo>
                      <a:pt x="1238" y="1013"/>
                    </a:lnTo>
                    <a:lnTo>
                      <a:pt x="1306" y="982"/>
                    </a:lnTo>
                    <a:lnTo>
                      <a:pt x="1449" y="1188"/>
                    </a:lnTo>
                    <a:lnTo>
                      <a:pt x="1572" y="1283"/>
                    </a:lnTo>
                    <a:lnTo>
                      <a:pt x="1567" y="1365"/>
                    </a:lnTo>
                    <a:lnTo>
                      <a:pt x="1412" y="1375"/>
                    </a:lnTo>
                    <a:lnTo>
                      <a:pt x="1344" y="1124"/>
                    </a:lnTo>
                    <a:lnTo>
                      <a:pt x="855" y="876"/>
                    </a:lnTo>
                    <a:lnTo>
                      <a:pt x="868" y="954"/>
                    </a:lnTo>
                    <a:lnTo>
                      <a:pt x="758" y="1055"/>
                    </a:lnTo>
                    <a:lnTo>
                      <a:pt x="740" y="1018"/>
                    </a:lnTo>
                    <a:lnTo>
                      <a:pt x="709" y="1018"/>
                    </a:lnTo>
                    <a:lnTo>
                      <a:pt x="621" y="1228"/>
                    </a:lnTo>
                    <a:lnTo>
                      <a:pt x="348" y="1435"/>
                    </a:lnTo>
                    <a:lnTo>
                      <a:pt x="78" y="1533"/>
                    </a:lnTo>
                    <a:lnTo>
                      <a:pt x="0" y="1520"/>
                    </a:lnTo>
                    <a:lnTo>
                      <a:pt x="310" y="1343"/>
                    </a:lnTo>
                    <a:lnTo>
                      <a:pt x="348" y="1343"/>
                    </a:lnTo>
                    <a:lnTo>
                      <a:pt x="461" y="1206"/>
                    </a:lnTo>
                    <a:lnTo>
                      <a:pt x="512" y="1201"/>
                    </a:lnTo>
                    <a:lnTo>
                      <a:pt x="589" y="1097"/>
                    </a:lnTo>
                    <a:lnTo>
                      <a:pt x="562" y="1051"/>
                    </a:lnTo>
                    <a:lnTo>
                      <a:pt x="397" y="1073"/>
                    </a:lnTo>
                    <a:lnTo>
                      <a:pt x="284" y="812"/>
                    </a:lnTo>
                    <a:lnTo>
                      <a:pt x="348" y="694"/>
                    </a:lnTo>
                    <a:lnTo>
                      <a:pt x="452" y="653"/>
                    </a:lnTo>
                    <a:lnTo>
                      <a:pt x="415" y="548"/>
                    </a:lnTo>
                    <a:lnTo>
                      <a:pt x="306" y="598"/>
                    </a:lnTo>
                    <a:lnTo>
                      <a:pt x="224" y="447"/>
                    </a:lnTo>
                    <a:lnTo>
                      <a:pt x="315" y="411"/>
                    </a:lnTo>
                    <a:lnTo>
                      <a:pt x="397" y="452"/>
                    </a:lnTo>
                    <a:lnTo>
                      <a:pt x="434" y="429"/>
                    </a:lnTo>
                    <a:lnTo>
                      <a:pt x="366" y="301"/>
                    </a:lnTo>
                    <a:lnTo>
                      <a:pt x="246" y="292"/>
                    </a:lnTo>
                    <a:lnTo>
                      <a:pt x="251" y="228"/>
                    </a:lnTo>
                    <a:close/>
                  </a:path>
                </a:pathLst>
              </a:custGeom>
              <a:solidFill>
                <a:srgbClr val="CCCCCC"/>
              </a:solidFill>
              <a:ln w="19050">
                <a:solidFill>
                  <a:schemeClr val="tx1"/>
                </a:solidFill>
                <a:prstDash val="solid"/>
                <a:round/>
                <a:headEnd/>
                <a:tailEnd/>
              </a:ln>
            </p:spPr>
            <p:txBody>
              <a:bodyPr wrap="none"/>
              <a:lstStyle/>
              <a:p>
                <a:pPr defTabSz="456789">
                  <a:defRPr/>
                </a:pPr>
                <a:endParaRPr lang="en-US" sz="1500" b="1">
                  <a:solidFill>
                    <a:srgbClr val="000000"/>
                  </a:solidFill>
                  <a:latin typeface="Arial" panose="020B0604020202020204"/>
                </a:endParaRPr>
              </a:p>
            </p:txBody>
          </p:sp>
          <p:sp>
            <p:nvSpPr>
              <p:cNvPr id="205" name="Shape - Alabama"/>
              <p:cNvSpPr>
                <a:spLocks noChangeAspect="1"/>
              </p:cNvSpPr>
              <p:nvPr/>
            </p:nvSpPr>
            <p:spPr bwMode="auto">
              <a:xfrm>
                <a:off x="5798849" y="3558624"/>
                <a:ext cx="509262" cy="795862"/>
              </a:xfrm>
              <a:custGeom>
                <a:avLst/>
                <a:gdLst>
                  <a:gd name="T0" fmla="*/ 0 w 323"/>
                  <a:gd name="T1" fmla="*/ 2147483647 h 504"/>
                  <a:gd name="T2" fmla="*/ 2147483647 w 323"/>
                  <a:gd name="T3" fmla="*/ 0 h 504"/>
                  <a:gd name="T4" fmla="*/ 2147483647 w 323"/>
                  <a:gd name="T5" fmla="*/ 2147483647 h 504"/>
                  <a:gd name="T6" fmla="*/ 2147483647 w 323"/>
                  <a:gd name="T7" fmla="*/ 2147483647 h 504"/>
                  <a:gd name="T8" fmla="*/ 2147483647 w 323"/>
                  <a:gd name="T9" fmla="*/ 2147483647 h 504"/>
                  <a:gd name="T10" fmla="*/ 2147483647 w 323"/>
                  <a:gd name="T11" fmla="*/ 2147483647 h 504"/>
                  <a:gd name="T12" fmla="*/ 2147483647 w 323"/>
                  <a:gd name="T13" fmla="*/ 2147483647 h 504"/>
                  <a:gd name="T14" fmla="*/ 2147483647 w 323"/>
                  <a:gd name="T15" fmla="*/ 2147483647 h 504"/>
                  <a:gd name="T16" fmla="*/ 2147483647 w 323"/>
                  <a:gd name="T17" fmla="*/ 2147483647 h 504"/>
                  <a:gd name="T18" fmla="*/ 2147483647 w 323"/>
                  <a:gd name="T19" fmla="*/ 2147483647 h 504"/>
                  <a:gd name="T20" fmla="*/ 2147483647 w 323"/>
                  <a:gd name="T21" fmla="*/ 2147483647 h 504"/>
                  <a:gd name="T22" fmla="*/ 2147483647 w 323"/>
                  <a:gd name="T23" fmla="*/ 2147483647 h 504"/>
                  <a:gd name="T24" fmla="*/ 2147483647 w 323"/>
                  <a:gd name="T25" fmla="*/ 2147483647 h 504"/>
                  <a:gd name="T26" fmla="*/ 2147483647 w 323"/>
                  <a:gd name="T27" fmla="*/ 2147483647 h 504"/>
                  <a:gd name="T28" fmla="*/ 0 w 323"/>
                  <a:gd name="T29" fmla="*/ 2147483647 h 504"/>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323"/>
                  <a:gd name="T46" fmla="*/ 0 h 504"/>
                  <a:gd name="T47" fmla="*/ 323 w 323"/>
                  <a:gd name="T48" fmla="*/ 504 h 504"/>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323" h="504">
                    <a:moveTo>
                      <a:pt x="0" y="25"/>
                    </a:moveTo>
                    <a:lnTo>
                      <a:pt x="210" y="0"/>
                    </a:lnTo>
                    <a:lnTo>
                      <a:pt x="277" y="232"/>
                    </a:lnTo>
                    <a:lnTo>
                      <a:pt x="323" y="270"/>
                    </a:lnTo>
                    <a:lnTo>
                      <a:pt x="286" y="338"/>
                    </a:lnTo>
                    <a:lnTo>
                      <a:pt x="322" y="404"/>
                    </a:lnTo>
                    <a:lnTo>
                      <a:pt x="107" y="428"/>
                    </a:lnTo>
                    <a:lnTo>
                      <a:pt x="116" y="484"/>
                    </a:lnTo>
                    <a:lnTo>
                      <a:pt x="85" y="504"/>
                    </a:lnTo>
                    <a:lnTo>
                      <a:pt x="59" y="432"/>
                    </a:lnTo>
                    <a:lnTo>
                      <a:pt x="44" y="490"/>
                    </a:lnTo>
                    <a:lnTo>
                      <a:pt x="18" y="484"/>
                    </a:lnTo>
                    <a:lnTo>
                      <a:pt x="9" y="426"/>
                    </a:lnTo>
                    <a:lnTo>
                      <a:pt x="1" y="375"/>
                    </a:lnTo>
                    <a:lnTo>
                      <a:pt x="0" y="25"/>
                    </a:lnTo>
                    <a:close/>
                  </a:path>
                </a:pathLst>
              </a:custGeom>
              <a:solidFill>
                <a:srgbClr val="CCCCCC"/>
              </a:solidFill>
              <a:ln w="19050">
                <a:solidFill>
                  <a:schemeClr val="tx1"/>
                </a:solidFill>
                <a:prstDash val="solid"/>
                <a:round/>
                <a:headEnd/>
                <a:tailEnd/>
              </a:ln>
            </p:spPr>
            <p:txBody>
              <a:bodyPr wrap="none"/>
              <a:lstStyle/>
              <a:p>
                <a:pPr defTabSz="456789">
                  <a:defRPr/>
                </a:pPr>
                <a:endParaRPr lang="en-US" sz="1500" b="1" dirty="0">
                  <a:solidFill>
                    <a:srgbClr val="000000"/>
                  </a:solidFill>
                  <a:latin typeface="Arial" panose="020B0604020202020204"/>
                </a:endParaRPr>
              </a:p>
            </p:txBody>
          </p:sp>
          <p:sp>
            <p:nvSpPr>
              <p:cNvPr id="206" name="Shape - District of Columbia (star)"/>
              <p:cNvSpPr>
                <a:spLocks noChangeArrowheads="1"/>
              </p:cNvSpPr>
              <p:nvPr/>
            </p:nvSpPr>
            <p:spPr bwMode="auto">
              <a:xfrm>
                <a:off x="6925253" y="2642175"/>
                <a:ext cx="207830" cy="204190"/>
              </a:xfrm>
              <a:prstGeom prst="star5">
                <a:avLst/>
              </a:prstGeom>
              <a:solidFill>
                <a:schemeClr val="tx2"/>
              </a:solidFill>
              <a:ln w="19050">
                <a:solidFill>
                  <a:schemeClr val="tx1"/>
                </a:solidFill>
                <a:prstDash val="solid"/>
                <a:round/>
                <a:headEnd/>
                <a:tailEnd/>
              </a:ln>
            </p:spPr>
            <p:txBody>
              <a:bodyPr wrap="none"/>
              <a:lstStyle/>
              <a:p>
                <a:pPr defTabSz="456789">
                  <a:defRPr/>
                </a:pPr>
                <a:endParaRPr lang="en-US" sz="1500" b="1">
                  <a:solidFill>
                    <a:srgbClr val="000000"/>
                  </a:solidFill>
                  <a:latin typeface="Arial" panose="020B0604020202020204"/>
                </a:endParaRPr>
              </a:p>
            </p:txBody>
          </p:sp>
          <p:sp>
            <p:nvSpPr>
              <p:cNvPr id="207" name="Text - Wyoming"/>
              <p:cNvSpPr txBox="1">
                <a:spLocks noChangeArrowheads="1"/>
              </p:cNvSpPr>
              <p:nvPr/>
            </p:nvSpPr>
            <p:spPr bwMode="auto">
              <a:xfrm>
                <a:off x="3091797" y="2260945"/>
                <a:ext cx="561727" cy="312358"/>
              </a:xfrm>
              <a:prstGeom prst="rect">
                <a:avLst/>
              </a:prstGeom>
              <a:noFill/>
              <a:ln w="9525">
                <a:noFill/>
                <a:miter lim="800000"/>
                <a:headEnd/>
                <a:tailEnd/>
              </a:ln>
            </p:spPr>
            <p:txBody>
              <a:bodyPr wrap="none" lIns="91357" tIns="45678" rIns="91357" bIns="45678">
                <a:spAutoFit/>
              </a:bodyPr>
              <a:lstStyle/>
              <a:p>
                <a:pPr algn="ctr" defTabSz="456789" eaLnBrk="0" hangingPunct="0">
                  <a:lnSpc>
                    <a:spcPct val="85000"/>
                  </a:lnSpc>
                  <a:spcBef>
                    <a:spcPct val="50000"/>
                  </a:spcBef>
                  <a:defRPr/>
                </a:pPr>
                <a:r>
                  <a:rPr lang="en-US" sz="1500" b="1" dirty="0">
                    <a:solidFill>
                      <a:srgbClr val="000000"/>
                    </a:solidFill>
                    <a:latin typeface="Arial" panose="020B0604020202020204"/>
                    <a:cs typeface="Times New Roman" charset="0"/>
                  </a:rPr>
                  <a:t>WY</a:t>
                </a:r>
              </a:p>
            </p:txBody>
          </p:sp>
          <p:sp>
            <p:nvSpPr>
              <p:cNvPr id="208" name="Text - Wisconsin"/>
              <p:cNvSpPr txBox="1">
                <a:spLocks noChangeArrowheads="1"/>
              </p:cNvSpPr>
              <p:nvPr/>
            </p:nvSpPr>
            <p:spPr bwMode="auto">
              <a:xfrm>
                <a:off x="5141297" y="2007969"/>
                <a:ext cx="476036" cy="312358"/>
              </a:xfrm>
              <a:prstGeom prst="rect">
                <a:avLst/>
              </a:prstGeom>
              <a:noFill/>
              <a:ln w="9525">
                <a:noFill/>
                <a:miter lim="800000"/>
                <a:headEnd/>
                <a:tailEnd/>
              </a:ln>
            </p:spPr>
            <p:txBody>
              <a:bodyPr wrap="none" lIns="91357" tIns="45678" rIns="91357" bIns="45678">
                <a:spAutoFit/>
              </a:bodyPr>
              <a:lstStyle/>
              <a:p>
                <a:pPr algn="ctr" defTabSz="456789" eaLnBrk="0" hangingPunct="0">
                  <a:lnSpc>
                    <a:spcPct val="85000"/>
                  </a:lnSpc>
                  <a:spcBef>
                    <a:spcPct val="50000"/>
                  </a:spcBef>
                  <a:defRPr/>
                </a:pPr>
                <a:r>
                  <a:rPr lang="en-US" sz="1500" b="1" dirty="0">
                    <a:solidFill>
                      <a:schemeClr val="bg1"/>
                    </a:solidFill>
                    <a:latin typeface="Arial" panose="020B0604020202020204"/>
                    <a:cs typeface="Times New Roman" charset="0"/>
                  </a:rPr>
                  <a:t>WI</a:t>
                </a:r>
              </a:p>
            </p:txBody>
          </p:sp>
          <p:sp>
            <p:nvSpPr>
              <p:cNvPr id="209" name="Text - West Virginia"/>
              <p:cNvSpPr txBox="1">
                <a:spLocks noChangeArrowheads="1"/>
              </p:cNvSpPr>
              <p:nvPr/>
            </p:nvSpPr>
            <p:spPr bwMode="auto">
              <a:xfrm>
                <a:off x="6336406" y="2761952"/>
                <a:ext cx="561727" cy="312358"/>
              </a:xfrm>
              <a:prstGeom prst="rect">
                <a:avLst/>
              </a:prstGeom>
              <a:noFill/>
              <a:ln w="9525">
                <a:noFill/>
                <a:miter lim="800000"/>
                <a:headEnd/>
                <a:tailEnd/>
              </a:ln>
            </p:spPr>
            <p:txBody>
              <a:bodyPr wrap="none" lIns="91357" tIns="45678" rIns="91357" bIns="45678">
                <a:spAutoFit/>
              </a:bodyPr>
              <a:lstStyle/>
              <a:p>
                <a:pPr algn="ctr" defTabSz="456789" eaLnBrk="0" hangingPunct="0">
                  <a:lnSpc>
                    <a:spcPct val="85000"/>
                  </a:lnSpc>
                  <a:spcBef>
                    <a:spcPct val="50000"/>
                  </a:spcBef>
                  <a:defRPr/>
                </a:pPr>
                <a:r>
                  <a:rPr lang="en-US" sz="1500" b="1" dirty="0">
                    <a:solidFill>
                      <a:srgbClr val="000000"/>
                    </a:solidFill>
                    <a:latin typeface="Arial" panose="020B0604020202020204"/>
                    <a:cs typeface="Times New Roman" charset="0"/>
                  </a:rPr>
                  <a:t>WV</a:t>
                </a:r>
              </a:p>
            </p:txBody>
          </p:sp>
          <p:sp>
            <p:nvSpPr>
              <p:cNvPr id="210" name="Text - Washington"/>
              <p:cNvSpPr txBox="1">
                <a:spLocks noChangeArrowheads="1"/>
              </p:cNvSpPr>
              <p:nvPr/>
            </p:nvSpPr>
            <p:spPr bwMode="auto">
              <a:xfrm>
                <a:off x="1714380" y="1363191"/>
                <a:ext cx="562385" cy="312358"/>
              </a:xfrm>
              <a:prstGeom prst="rect">
                <a:avLst/>
              </a:prstGeom>
              <a:noFill/>
              <a:ln w="9525">
                <a:noFill/>
                <a:miter lim="800000"/>
                <a:headEnd/>
                <a:tailEnd/>
              </a:ln>
            </p:spPr>
            <p:txBody>
              <a:bodyPr wrap="none" lIns="91357" tIns="45678" rIns="91357" bIns="45678">
                <a:spAutoFit/>
              </a:bodyPr>
              <a:lstStyle/>
              <a:p>
                <a:pPr algn="ctr" defTabSz="456789" eaLnBrk="0" hangingPunct="0">
                  <a:lnSpc>
                    <a:spcPct val="85000"/>
                  </a:lnSpc>
                  <a:spcBef>
                    <a:spcPct val="50000"/>
                  </a:spcBef>
                  <a:defRPr/>
                </a:pPr>
                <a:r>
                  <a:rPr lang="en-US" sz="1500" b="1" dirty="0">
                    <a:latin typeface="Arial" panose="020B0604020202020204"/>
                    <a:cs typeface="Times New Roman" charset="0"/>
                  </a:rPr>
                  <a:t>WA</a:t>
                </a:r>
              </a:p>
            </p:txBody>
          </p:sp>
          <p:sp>
            <p:nvSpPr>
              <p:cNvPr id="211" name="Text - Virginia"/>
              <p:cNvSpPr txBox="1">
                <a:spLocks noChangeArrowheads="1"/>
              </p:cNvSpPr>
              <p:nvPr/>
            </p:nvSpPr>
            <p:spPr bwMode="auto">
              <a:xfrm>
                <a:off x="6703311" y="2843257"/>
                <a:ext cx="498060" cy="312358"/>
              </a:xfrm>
              <a:prstGeom prst="rect">
                <a:avLst/>
              </a:prstGeom>
              <a:noFill/>
              <a:ln w="9525">
                <a:noFill/>
                <a:miter lim="800000"/>
                <a:headEnd/>
                <a:tailEnd/>
              </a:ln>
            </p:spPr>
            <p:txBody>
              <a:bodyPr wrap="none" lIns="91357" tIns="45678" rIns="91357" bIns="45678">
                <a:spAutoFit/>
              </a:bodyPr>
              <a:lstStyle/>
              <a:p>
                <a:pPr algn="ctr" defTabSz="456789" eaLnBrk="0" hangingPunct="0">
                  <a:lnSpc>
                    <a:spcPct val="85000"/>
                  </a:lnSpc>
                  <a:spcBef>
                    <a:spcPct val="50000"/>
                  </a:spcBef>
                  <a:defRPr/>
                </a:pPr>
                <a:r>
                  <a:rPr lang="en-US" sz="1500" b="1" dirty="0">
                    <a:solidFill>
                      <a:srgbClr val="000000"/>
                    </a:solidFill>
                    <a:latin typeface="Arial" panose="020B0604020202020204"/>
                    <a:cs typeface="Times New Roman" charset="0"/>
                  </a:rPr>
                  <a:t>VA</a:t>
                </a:r>
              </a:p>
            </p:txBody>
          </p:sp>
          <p:sp>
            <p:nvSpPr>
              <p:cNvPr id="212" name="Text - Vermont"/>
              <p:cNvSpPr txBox="1">
                <a:spLocks noChangeArrowheads="1"/>
              </p:cNvSpPr>
              <p:nvPr/>
            </p:nvSpPr>
            <p:spPr bwMode="auto">
              <a:xfrm>
                <a:off x="6839881" y="1331247"/>
                <a:ext cx="488798" cy="312358"/>
              </a:xfrm>
              <a:prstGeom prst="rect">
                <a:avLst/>
              </a:prstGeom>
              <a:noFill/>
              <a:ln w="9525">
                <a:noFill/>
                <a:miter lim="800000"/>
                <a:headEnd/>
                <a:tailEnd/>
              </a:ln>
            </p:spPr>
            <p:txBody>
              <a:bodyPr wrap="none" lIns="91357" tIns="45678" rIns="91357" bIns="45678">
                <a:spAutoFit/>
              </a:bodyPr>
              <a:lstStyle/>
              <a:p>
                <a:pPr algn="ctr" defTabSz="456789" eaLnBrk="0" hangingPunct="0">
                  <a:lnSpc>
                    <a:spcPct val="85000"/>
                  </a:lnSpc>
                  <a:spcBef>
                    <a:spcPct val="50000"/>
                  </a:spcBef>
                  <a:defRPr/>
                </a:pPr>
                <a:r>
                  <a:rPr lang="en-US" sz="1500" b="1" dirty="0">
                    <a:solidFill>
                      <a:srgbClr val="000000"/>
                    </a:solidFill>
                    <a:latin typeface="Arial" panose="020B0604020202020204"/>
                    <a:cs typeface="Times New Roman" charset="0"/>
                  </a:rPr>
                  <a:t>VT</a:t>
                </a:r>
              </a:p>
            </p:txBody>
          </p:sp>
          <p:sp>
            <p:nvSpPr>
              <p:cNvPr id="213" name="Text - Utah"/>
              <p:cNvSpPr txBox="1">
                <a:spLocks noChangeArrowheads="1"/>
              </p:cNvSpPr>
              <p:nvPr/>
            </p:nvSpPr>
            <p:spPr bwMode="auto">
              <a:xfrm>
                <a:off x="2527653" y="2815819"/>
                <a:ext cx="501562" cy="312358"/>
              </a:xfrm>
              <a:prstGeom prst="rect">
                <a:avLst/>
              </a:prstGeom>
              <a:noFill/>
              <a:ln w="9525">
                <a:noFill/>
                <a:miter lim="800000"/>
                <a:headEnd/>
                <a:tailEnd/>
              </a:ln>
            </p:spPr>
            <p:txBody>
              <a:bodyPr wrap="none" lIns="91357" tIns="45678" rIns="91357" bIns="45678">
                <a:spAutoFit/>
              </a:bodyPr>
              <a:lstStyle/>
              <a:p>
                <a:pPr algn="ctr" defTabSz="456789" eaLnBrk="0" hangingPunct="0">
                  <a:lnSpc>
                    <a:spcPct val="85000"/>
                  </a:lnSpc>
                  <a:spcBef>
                    <a:spcPct val="50000"/>
                  </a:spcBef>
                  <a:defRPr/>
                </a:pPr>
                <a:r>
                  <a:rPr lang="en-US" sz="1500" b="1" dirty="0">
                    <a:solidFill>
                      <a:schemeClr val="bg1"/>
                    </a:solidFill>
                    <a:latin typeface="Arial" panose="020B0604020202020204"/>
                    <a:cs typeface="Times New Roman" charset="0"/>
                  </a:rPr>
                  <a:t>UT</a:t>
                </a:r>
              </a:p>
            </p:txBody>
          </p:sp>
          <p:sp>
            <p:nvSpPr>
              <p:cNvPr id="214" name="Text - Texas"/>
              <p:cNvSpPr txBox="1">
                <a:spLocks noChangeArrowheads="1"/>
              </p:cNvSpPr>
              <p:nvPr/>
            </p:nvSpPr>
            <p:spPr bwMode="auto">
              <a:xfrm>
                <a:off x="3984793" y="4148686"/>
                <a:ext cx="488798" cy="312358"/>
              </a:xfrm>
              <a:prstGeom prst="rect">
                <a:avLst/>
              </a:prstGeom>
              <a:noFill/>
              <a:ln w="9525">
                <a:noFill/>
                <a:miter lim="800000"/>
                <a:headEnd/>
                <a:tailEnd/>
              </a:ln>
            </p:spPr>
            <p:txBody>
              <a:bodyPr wrap="none" lIns="91357" tIns="45678" rIns="91357" bIns="45678">
                <a:spAutoFit/>
              </a:bodyPr>
              <a:lstStyle/>
              <a:p>
                <a:pPr algn="ctr" defTabSz="456789" eaLnBrk="0" hangingPunct="0">
                  <a:lnSpc>
                    <a:spcPct val="85000"/>
                  </a:lnSpc>
                  <a:spcBef>
                    <a:spcPct val="50000"/>
                  </a:spcBef>
                  <a:defRPr/>
                </a:pPr>
                <a:r>
                  <a:rPr lang="en-US" sz="1500" b="1" dirty="0">
                    <a:solidFill>
                      <a:srgbClr val="000000"/>
                    </a:solidFill>
                    <a:latin typeface="Arial" panose="020B0604020202020204"/>
                    <a:cs typeface="Times New Roman" charset="0"/>
                  </a:rPr>
                  <a:t>TX</a:t>
                </a:r>
              </a:p>
            </p:txBody>
          </p:sp>
          <p:sp>
            <p:nvSpPr>
              <p:cNvPr id="215" name="Text - Tennessee"/>
              <p:cNvSpPr txBox="1">
                <a:spLocks noChangeArrowheads="1"/>
              </p:cNvSpPr>
              <p:nvPr/>
            </p:nvSpPr>
            <p:spPr bwMode="auto">
              <a:xfrm>
                <a:off x="5711820" y="3333531"/>
                <a:ext cx="501562" cy="312358"/>
              </a:xfrm>
              <a:prstGeom prst="rect">
                <a:avLst/>
              </a:prstGeom>
              <a:noFill/>
              <a:ln w="9525">
                <a:noFill/>
                <a:miter lim="800000"/>
                <a:headEnd/>
                <a:tailEnd/>
              </a:ln>
            </p:spPr>
            <p:txBody>
              <a:bodyPr wrap="none" lIns="91357" tIns="45678" rIns="91357" bIns="45678">
                <a:spAutoFit/>
              </a:bodyPr>
              <a:lstStyle/>
              <a:p>
                <a:pPr algn="ctr" defTabSz="456789" eaLnBrk="0" hangingPunct="0">
                  <a:lnSpc>
                    <a:spcPct val="85000"/>
                  </a:lnSpc>
                  <a:spcBef>
                    <a:spcPct val="50000"/>
                  </a:spcBef>
                  <a:defRPr/>
                </a:pPr>
                <a:r>
                  <a:rPr lang="en-US" sz="1500" b="1" dirty="0">
                    <a:solidFill>
                      <a:srgbClr val="000000"/>
                    </a:solidFill>
                    <a:latin typeface="Arial" panose="020B0604020202020204"/>
                    <a:cs typeface="Times New Roman" charset="0"/>
                  </a:rPr>
                  <a:t>TN</a:t>
                </a:r>
              </a:p>
            </p:txBody>
          </p:sp>
          <p:sp>
            <p:nvSpPr>
              <p:cNvPr id="216" name="Text - South Dakota"/>
              <p:cNvSpPr txBox="1">
                <a:spLocks noChangeArrowheads="1"/>
              </p:cNvSpPr>
              <p:nvPr/>
            </p:nvSpPr>
            <p:spPr bwMode="auto">
              <a:xfrm>
                <a:off x="3951373" y="2066437"/>
                <a:ext cx="514323" cy="312358"/>
              </a:xfrm>
              <a:prstGeom prst="rect">
                <a:avLst/>
              </a:prstGeom>
              <a:noFill/>
              <a:ln w="9525">
                <a:noFill/>
                <a:miter lim="800000"/>
                <a:headEnd/>
                <a:tailEnd/>
              </a:ln>
            </p:spPr>
            <p:txBody>
              <a:bodyPr wrap="none" lIns="91357" tIns="45678" rIns="91357" bIns="45678">
                <a:spAutoFit/>
              </a:bodyPr>
              <a:lstStyle/>
              <a:p>
                <a:pPr algn="ctr" defTabSz="456789" eaLnBrk="0" hangingPunct="0">
                  <a:lnSpc>
                    <a:spcPct val="85000"/>
                  </a:lnSpc>
                  <a:spcBef>
                    <a:spcPct val="50000"/>
                  </a:spcBef>
                  <a:defRPr/>
                </a:pPr>
                <a:r>
                  <a:rPr lang="en-US" sz="1500" b="1" dirty="0">
                    <a:solidFill>
                      <a:srgbClr val="000000"/>
                    </a:solidFill>
                    <a:latin typeface="Arial" panose="020B0604020202020204"/>
                    <a:cs typeface="Times New Roman" charset="0"/>
                  </a:rPr>
                  <a:t>SD</a:t>
                </a:r>
              </a:p>
            </p:txBody>
          </p:sp>
          <p:sp>
            <p:nvSpPr>
              <p:cNvPr id="217" name="Text - South Carolina"/>
              <p:cNvSpPr txBox="1">
                <a:spLocks noChangeArrowheads="1"/>
              </p:cNvSpPr>
              <p:nvPr/>
            </p:nvSpPr>
            <p:spPr bwMode="auto">
              <a:xfrm>
                <a:off x="6542186" y="3471802"/>
                <a:ext cx="514323" cy="312358"/>
              </a:xfrm>
              <a:prstGeom prst="rect">
                <a:avLst/>
              </a:prstGeom>
              <a:noFill/>
              <a:ln w="9525">
                <a:noFill/>
                <a:miter lim="800000"/>
                <a:headEnd/>
                <a:tailEnd/>
              </a:ln>
            </p:spPr>
            <p:txBody>
              <a:bodyPr wrap="none" lIns="91357" tIns="45678" rIns="91357" bIns="45678">
                <a:spAutoFit/>
              </a:bodyPr>
              <a:lstStyle/>
              <a:p>
                <a:pPr algn="ctr" defTabSz="456789" eaLnBrk="0" hangingPunct="0">
                  <a:lnSpc>
                    <a:spcPct val="85000"/>
                  </a:lnSpc>
                  <a:spcBef>
                    <a:spcPct val="50000"/>
                  </a:spcBef>
                  <a:defRPr/>
                </a:pPr>
                <a:r>
                  <a:rPr lang="en-US" sz="1500" b="1" dirty="0">
                    <a:solidFill>
                      <a:srgbClr val="000000"/>
                    </a:solidFill>
                    <a:latin typeface="Arial" panose="020B0604020202020204"/>
                    <a:cs typeface="Times New Roman" charset="0"/>
                  </a:rPr>
                  <a:t>SC</a:t>
                </a:r>
              </a:p>
            </p:txBody>
          </p:sp>
          <p:sp>
            <p:nvSpPr>
              <p:cNvPr id="218" name="Text - Rhode Island"/>
              <p:cNvSpPr txBox="1">
                <a:spLocks noChangeArrowheads="1"/>
              </p:cNvSpPr>
              <p:nvPr/>
            </p:nvSpPr>
            <p:spPr bwMode="auto">
              <a:xfrm>
                <a:off x="7953732" y="2119479"/>
                <a:ext cx="428632" cy="312358"/>
              </a:xfrm>
              <a:prstGeom prst="rect">
                <a:avLst/>
              </a:prstGeom>
              <a:noFill/>
              <a:ln w="9525">
                <a:noFill/>
                <a:miter lim="800000"/>
                <a:headEnd/>
                <a:tailEnd/>
              </a:ln>
            </p:spPr>
            <p:txBody>
              <a:bodyPr wrap="none" lIns="91357" tIns="45678" rIns="91357" bIns="45678">
                <a:spAutoFit/>
              </a:bodyPr>
              <a:lstStyle/>
              <a:p>
                <a:pPr defTabSz="456789" eaLnBrk="0" hangingPunct="0">
                  <a:lnSpc>
                    <a:spcPct val="85000"/>
                  </a:lnSpc>
                  <a:spcBef>
                    <a:spcPct val="50000"/>
                  </a:spcBef>
                  <a:defRPr/>
                </a:pPr>
                <a:r>
                  <a:rPr lang="en-US" sz="1500" b="1" dirty="0">
                    <a:solidFill>
                      <a:srgbClr val="000000"/>
                    </a:solidFill>
                    <a:latin typeface="Arial" panose="020B0604020202020204"/>
                    <a:cs typeface="Times New Roman" charset="0"/>
                  </a:rPr>
                  <a:t>RI</a:t>
                </a:r>
              </a:p>
            </p:txBody>
          </p:sp>
          <p:sp>
            <p:nvSpPr>
              <p:cNvPr id="219" name="Text - Pennsylvania"/>
              <p:cNvSpPr txBox="1">
                <a:spLocks noChangeArrowheads="1"/>
              </p:cNvSpPr>
              <p:nvPr/>
            </p:nvSpPr>
            <p:spPr bwMode="auto">
              <a:xfrm>
                <a:off x="6596805" y="2324530"/>
                <a:ext cx="498060" cy="312358"/>
              </a:xfrm>
              <a:prstGeom prst="rect">
                <a:avLst/>
              </a:prstGeom>
              <a:noFill/>
              <a:ln w="9525">
                <a:noFill/>
                <a:miter lim="800000"/>
                <a:headEnd/>
                <a:tailEnd/>
              </a:ln>
            </p:spPr>
            <p:txBody>
              <a:bodyPr wrap="none" lIns="91357" tIns="45678" rIns="91357" bIns="45678">
                <a:spAutoFit/>
              </a:bodyPr>
              <a:lstStyle/>
              <a:p>
                <a:pPr algn="ctr" defTabSz="456789" eaLnBrk="0" hangingPunct="0">
                  <a:lnSpc>
                    <a:spcPct val="85000"/>
                  </a:lnSpc>
                  <a:spcBef>
                    <a:spcPct val="50000"/>
                  </a:spcBef>
                  <a:defRPr/>
                </a:pPr>
                <a:r>
                  <a:rPr lang="en-US" sz="1500" b="1" dirty="0">
                    <a:solidFill>
                      <a:srgbClr val="000000"/>
                    </a:solidFill>
                    <a:latin typeface="Arial" panose="020B0604020202020204"/>
                    <a:cs typeface="Times New Roman" charset="0"/>
                  </a:rPr>
                  <a:t>PA</a:t>
                </a:r>
              </a:p>
            </p:txBody>
          </p:sp>
          <p:sp>
            <p:nvSpPr>
              <p:cNvPr id="220" name="Text - Oregon"/>
              <p:cNvSpPr txBox="1">
                <a:spLocks noChangeArrowheads="1"/>
              </p:cNvSpPr>
              <p:nvPr/>
            </p:nvSpPr>
            <p:spPr bwMode="auto">
              <a:xfrm>
                <a:off x="1562418" y="1889559"/>
                <a:ext cx="538025" cy="312358"/>
              </a:xfrm>
              <a:prstGeom prst="rect">
                <a:avLst/>
              </a:prstGeom>
              <a:noFill/>
              <a:ln w="9525">
                <a:noFill/>
                <a:miter lim="800000"/>
                <a:headEnd/>
                <a:tailEnd/>
              </a:ln>
            </p:spPr>
            <p:txBody>
              <a:bodyPr wrap="none" lIns="91357" tIns="45678" rIns="91357" bIns="45678">
                <a:spAutoFit/>
              </a:bodyPr>
              <a:lstStyle/>
              <a:p>
                <a:pPr algn="ctr" defTabSz="456789" eaLnBrk="0" hangingPunct="0">
                  <a:lnSpc>
                    <a:spcPct val="85000"/>
                  </a:lnSpc>
                  <a:spcBef>
                    <a:spcPct val="50000"/>
                  </a:spcBef>
                  <a:defRPr/>
                </a:pPr>
                <a:r>
                  <a:rPr lang="en-US" sz="1500" b="1" dirty="0">
                    <a:solidFill>
                      <a:schemeClr val="bg1"/>
                    </a:solidFill>
                    <a:latin typeface="Arial" panose="020B0604020202020204"/>
                    <a:cs typeface="Times New Roman" charset="0"/>
                  </a:rPr>
                  <a:t>OR</a:t>
                </a:r>
              </a:p>
            </p:txBody>
          </p:sp>
          <p:sp>
            <p:nvSpPr>
              <p:cNvPr id="221" name="Text - Oklahoma"/>
              <p:cNvSpPr txBox="1">
                <a:spLocks noChangeArrowheads="1"/>
              </p:cNvSpPr>
              <p:nvPr/>
            </p:nvSpPr>
            <p:spPr bwMode="auto">
              <a:xfrm>
                <a:off x="4321930" y="3471802"/>
                <a:ext cx="538025" cy="312358"/>
              </a:xfrm>
              <a:prstGeom prst="rect">
                <a:avLst/>
              </a:prstGeom>
              <a:noFill/>
              <a:ln w="9525">
                <a:noFill/>
                <a:miter lim="800000"/>
                <a:headEnd/>
                <a:tailEnd/>
              </a:ln>
            </p:spPr>
            <p:txBody>
              <a:bodyPr wrap="none" lIns="91357" tIns="45678" rIns="91357" bIns="45678">
                <a:spAutoFit/>
              </a:bodyPr>
              <a:lstStyle/>
              <a:p>
                <a:pPr algn="ctr" defTabSz="456789" eaLnBrk="0" hangingPunct="0">
                  <a:lnSpc>
                    <a:spcPct val="85000"/>
                  </a:lnSpc>
                  <a:spcBef>
                    <a:spcPct val="50000"/>
                  </a:spcBef>
                  <a:defRPr/>
                </a:pPr>
                <a:r>
                  <a:rPr lang="en-US" sz="1500" b="1" dirty="0">
                    <a:solidFill>
                      <a:srgbClr val="000000"/>
                    </a:solidFill>
                    <a:latin typeface="Arial" panose="020B0604020202020204"/>
                    <a:cs typeface="Times New Roman" charset="0"/>
                  </a:rPr>
                  <a:t>OK</a:t>
                </a:r>
              </a:p>
            </p:txBody>
          </p:sp>
          <p:sp>
            <p:nvSpPr>
              <p:cNvPr id="222" name="Text - Ohio"/>
              <p:cNvSpPr txBox="1">
                <a:spLocks noChangeArrowheads="1"/>
              </p:cNvSpPr>
              <p:nvPr/>
            </p:nvSpPr>
            <p:spPr bwMode="auto">
              <a:xfrm>
                <a:off x="6007323" y="2521426"/>
                <a:ext cx="538025" cy="312358"/>
              </a:xfrm>
              <a:prstGeom prst="rect">
                <a:avLst/>
              </a:prstGeom>
              <a:noFill/>
              <a:ln w="9525">
                <a:noFill/>
                <a:miter lim="800000"/>
                <a:headEnd/>
                <a:tailEnd/>
              </a:ln>
            </p:spPr>
            <p:txBody>
              <a:bodyPr wrap="none" lIns="91357" tIns="45678" rIns="91357" bIns="45678">
                <a:spAutoFit/>
              </a:bodyPr>
              <a:lstStyle/>
              <a:p>
                <a:pPr algn="ctr" defTabSz="456789" eaLnBrk="0" hangingPunct="0">
                  <a:lnSpc>
                    <a:spcPct val="85000"/>
                  </a:lnSpc>
                  <a:spcBef>
                    <a:spcPct val="50000"/>
                  </a:spcBef>
                  <a:defRPr/>
                </a:pPr>
                <a:r>
                  <a:rPr lang="en-US" sz="1500" b="1" dirty="0">
                    <a:solidFill>
                      <a:srgbClr val="000000"/>
                    </a:solidFill>
                    <a:latin typeface="Arial" panose="020B0604020202020204"/>
                    <a:cs typeface="Times New Roman" charset="0"/>
                  </a:rPr>
                  <a:t>OH</a:t>
                </a:r>
              </a:p>
            </p:txBody>
          </p:sp>
          <p:sp>
            <p:nvSpPr>
              <p:cNvPr id="223" name="Text - North Dakota"/>
              <p:cNvSpPr txBox="1">
                <a:spLocks noChangeArrowheads="1"/>
              </p:cNvSpPr>
              <p:nvPr/>
            </p:nvSpPr>
            <p:spPr bwMode="auto">
              <a:xfrm>
                <a:off x="3932369" y="1560165"/>
                <a:ext cx="527086" cy="312358"/>
              </a:xfrm>
              <a:prstGeom prst="rect">
                <a:avLst/>
              </a:prstGeom>
              <a:noFill/>
              <a:ln w="9525">
                <a:noFill/>
                <a:miter lim="800000"/>
                <a:headEnd/>
                <a:tailEnd/>
              </a:ln>
            </p:spPr>
            <p:txBody>
              <a:bodyPr wrap="none" lIns="91357" tIns="45678" rIns="91357" bIns="45678">
                <a:spAutoFit/>
              </a:bodyPr>
              <a:lstStyle/>
              <a:p>
                <a:pPr algn="ctr" defTabSz="456789" eaLnBrk="0" hangingPunct="0">
                  <a:lnSpc>
                    <a:spcPct val="85000"/>
                  </a:lnSpc>
                  <a:spcBef>
                    <a:spcPct val="50000"/>
                  </a:spcBef>
                  <a:defRPr/>
                </a:pPr>
                <a:r>
                  <a:rPr lang="en-US" sz="1500" b="1" dirty="0">
                    <a:solidFill>
                      <a:schemeClr val="bg1"/>
                    </a:solidFill>
                    <a:latin typeface="Arial" panose="020B0604020202020204"/>
                    <a:cs typeface="Times New Roman" charset="0"/>
                  </a:rPr>
                  <a:t>ND</a:t>
                </a:r>
              </a:p>
            </p:txBody>
          </p:sp>
          <p:sp>
            <p:nvSpPr>
              <p:cNvPr id="224" name="Text - North Carolina"/>
              <p:cNvSpPr txBox="1">
                <a:spLocks noChangeArrowheads="1"/>
              </p:cNvSpPr>
              <p:nvPr/>
            </p:nvSpPr>
            <p:spPr bwMode="auto">
              <a:xfrm>
                <a:off x="6741060" y="3192741"/>
                <a:ext cx="527086" cy="312358"/>
              </a:xfrm>
              <a:prstGeom prst="rect">
                <a:avLst/>
              </a:prstGeom>
              <a:noFill/>
              <a:ln w="9525">
                <a:noFill/>
                <a:miter lim="800000"/>
                <a:headEnd/>
                <a:tailEnd/>
              </a:ln>
            </p:spPr>
            <p:txBody>
              <a:bodyPr wrap="none" lIns="91357" tIns="45678" rIns="91357" bIns="45678">
                <a:spAutoFit/>
              </a:bodyPr>
              <a:lstStyle/>
              <a:p>
                <a:pPr algn="ctr" defTabSz="456789" eaLnBrk="0" hangingPunct="0">
                  <a:lnSpc>
                    <a:spcPct val="85000"/>
                  </a:lnSpc>
                  <a:spcBef>
                    <a:spcPct val="50000"/>
                  </a:spcBef>
                  <a:defRPr/>
                </a:pPr>
                <a:r>
                  <a:rPr lang="en-US" sz="1500" b="1" dirty="0">
                    <a:solidFill>
                      <a:srgbClr val="000000"/>
                    </a:solidFill>
                    <a:latin typeface="Arial" panose="020B0604020202020204"/>
                    <a:cs typeface="Times New Roman" charset="0"/>
                  </a:rPr>
                  <a:t>NC</a:t>
                </a:r>
              </a:p>
            </p:txBody>
          </p:sp>
          <p:sp>
            <p:nvSpPr>
              <p:cNvPr id="225" name="Text - New York"/>
              <p:cNvSpPr txBox="1">
                <a:spLocks noChangeArrowheads="1"/>
              </p:cNvSpPr>
              <p:nvPr/>
            </p:nvSpPr>
            <p:spPr bwMode="auto">
              <a:xfrm>
                <a:off x="6847740" y="1905802"/>
                <a:ext cx="514323" cy="312358"/>
              </a:xfrm>
              <a:prstGeom prst="rect">
                <a:avLst/>
              </a:prstGeom>
              <a:noFill/>
              <a:ln w="9525">
                <a:noFill/>
                <a:miter lim="800000"/>
                <a:headEnd/>
                <a:tailEnd/>
              </a:ln>
            </p:spPr>
            <p:txBody>
              <a:bodyPr wrap="none" lIns="91357" tIns="45678" rIns="91357" bIns="45678">
                <a:spAutoFit/>
              </a:bodyPr>
              <a:lstStyle/>
              <a:p>
                <a:pPr algn="ctr" defTabSz="456789" eaLnBrk="0" hangingPunct="0">
                  <a:lnSpc>
                    <a:spcPct val="85000"/>
                  </a:lnSpc>
                  <a:spcBef>
                    <a:spcPct val="50000"/>
                  </a:spcBef>
                  <a:defRPr/>
                </a:pPr>
                <a:r>
                  <a:rPr lang="en-US" sz="1500" b="1" dirty="0">
                    <a:solidFill>
                      <a:prstClr val="white"/>
                    </a:solidFill>
                    <a:latin typeface="Arial" panose="020B0604020202020204"/>
                    <a:cs typeface="Times New Roman" charset="0"/>
                  </a:rPr>
                  <a:t>NY</a:t>
                </a:r>
              </a:p>
            </p:txBody>
          </p:sp>
          <p:sp>
            <p:nvSpPr>
              <p:cNvPr id="226" name="Text - New Mexico"/>
              <p:cNvSpPr txBox="1">
                <a:spLocks noChangeArrowheads="1"/>
              </p:cNvSpPr>
              <p:nvPr/>
            </p:nvSpPr>
            <p:spPr bwMode="auto">
              <a:xfrm>
                <a:off x="3122665" y="3594494"/>
                <a:ext cx="550788" cy="312358"/>
              </a:xfrm>
              <a:prstGeom prst="rect">
                <a:avLst/>
              </a:prstGeom>
              <a:noFill/>
              <a:ln w="9525">
                <a:noFill/>
                <a:miter lim="800000"/>
                <a:headEnd/>
                <a:tailEnd/>
              </a:ln>
            </p:spPr>
            <p:txBody>
              <a:bodyPr wrap="none" lIns="91357" tIns="45678" rIns="91357" bIns="45678">
                <a:spAutoFit/>
              </a:bodyPr>
              <a:lstStyle/>
              <a:p>
                <a:pPr algn="ctr" defTabSz="456789" eaLnBrk="0" hangingPunct="0">
                  <a:lnSpc>
                    <a:spcPct val="85000"/>
                  </a:lnSpc>
                  <a:spcBef>
                    <a:spcPct val="50000"/>
                  </a:spcBef>
                  <a:defRPr/>
                </a:pPr>
                <a:r>
                  <a:rPr lang="en-US" sz="1500" b="1" dirty="0">
                    <a:solidFill>
                      <a:srgbClr val="000000"/>
                    </a:solidFill>
                    <a:latin typeface="Arial" panose="020B0604020202020204"/>
                    <a:cs typeface="Times New Roman" charset="0"/>
                  </a:rPr>
                  <a:t>NM</a:t>
                </a:r>
              </a:p>
            </p:txBody>
          </p:sp>
          <p:sp>
            <p:nvSpPr>
              <p:cNvPr id="227" name="Text - New Jersey"/>
              <p:cNvSpPr txBox="1">
                <a:spLocks noChangeArrowheads="1"/>
              </p:cNvSpPr>
              <p:nvPr/>
            </p:nvSpPr>
            <p:spPr bwMode="auto">
              <a:xfrm>
                <a:off x="7495397" y="2370440"/>
                <a:ext cx="490623" cy="312358"/>
              </a:xfrm>
              <a:prstGeom prst="rect">
                <a:avLst/>
              </a:prstGeom>
              <a:noFill/>
              <a:ln w="9525">
                <a:noFill/>
                <a:miter lim="800000"/>
                <a:headEnd/>
                <a:tailEnd/>
              </a:ln>
            </p:spPr>
            <p:txBody>
              <a:bodyPr wrap="none" lIns="91357" tIns="45678" rIns="91357" bIns="45678">
                <a:spAutoFit/>
              </a:bodyPr>
              <a:lstStyle/>
              <a:p>
                <a:pPr algn="ctr" defTabSz="456789" eaLnBrk="0" hangingPunct="0">
                  <a:lnSpc>
                    <a:spcPct val="85000"/>
                  </a:lnSpc>
                  <a:spcBef>
                    <a:spcPct val="50000"/>
                  </a:spcBef>
                  <a:defRPr/>
                </a:pPr>
                <a:r>
                  <a:rPr lang="en-US" sz="1500" b="1" dirty="0">
                    <a:solidFill>
                      <a:srgbClr val="000000"/>
                    </a:solidFill>
                    <a:latin typeface="Arial" panose="020B0604020202020204"/>
                    <a:cs typeface="Times New Roman" charset="0"/>
                  </a:rPr>
                  <a:t>NJ</a:t>
                </a:r>
              </a:p>
            </p:txBody>
          </p:sp>
          <p:sp>
            <p:nvSpPr>
              <p:cNvPr id="228" name="Text - New Hampshire"/>
              <p:cNvSpPr txBox="1">
                <a:spLocks noChangeArrowheads="1"/>
              </p:cNvSpPr>
              <p:nvPr/>
            </p:nvSpPr>
            <p:spPr bwMode="auto">
              <a:xfrm>
                <a:off x="7814126" y="1662515"/>
                <a:ext cx="527086" cy="312358"/>
              </a:xfrm>
              <a:prstGeom prst="rect">
                <a:avLst/>
              </a:prstGeom>
              <a:noFill/>
              <a:ln w="9525">
                <a:noFill/>
                <a:miter lim="800000"/>
                <a:headEnd/>
                <a:tailEnd/>
              </a:ln>
            </p:spPr>
            <p:txBody>
              <a:bodyPr wrap="none" lIns="91357" tIns="45678" rIns="91357" bIns="45678">
                <a:spAutoFit/>
              </a:bodyPr>
              <a:lstStyle/>
              <a:p>
                <a:pPr algn="ctr" defTabSz="456789" eaLnBrk="0" hangingPunct="0">
                  <a:lnSpc>
                    <a:spcPct val="85000"/>
                  </a:lnSpc>
                  <a:spcBef>
                    <a:spcPct val="50000"/>
                  </a:spcBef>
                  <a:defRPr/>
                </a:pPr>
                <a:r>
                  <a:rPr lang="en-US" sz="1500" b="1" dirty="0">
                    <a:solidFill>
                      <a:srgbClr val="000000"/>
                    </a:solidFill>
                    <a:latin typeface="Arial" panose="020B0604020202020204"/>
                    <a:cs typeface="Times New Roman" charset="0"/>
                  </a:rPr>
                  <a:t>NH</a:t>
                </a:r>
              </a:p>
            </p:txBody>
          </p:sp>
          <p:sp>
            <p:nvSpPr>
              <p:cNvPr id="229" name="Text - Nevada"/>
              <p:cNvSpPr txBox="1">
                <a:spLocks noChangeArrowheads="1"/>
              </p:cNvSpPr>
              <p:nvPr/>
            </p:nvSpPr>
            <p:spPr bwMode="auto">
              <a:xfrm>
                <a:off x="1896921" y="2696584"/>
                <a:ext cx="514323" cy="312358"/>
              </a:xfrm>
              <a:prstGeom prst="rect">
                <a:avLst/>
              </a:prstGeom>
              <a:noFill/>
              <a:ln w="9525">
                <a:noFill/>
                <a:miter lim="800000"/>
                <a:headEnd/>
                <a:tailEnd/>
              </a:ln>
            </p:spPr>
            <p:txBody>
              <a:bodyPr wrap="none" lIns="91357" tIns="45678" rIns="91357" bIns="45678">
                <a:spAutoFit/>
              </a:bodyPr>
              <a:lstStyle/>
              <a:p>
                <a:pPr algn="ctr" defTabSz="456789" eaLnBrk="0" hangingPunct="0">
                  <a:lnSpc>
                    <a:spcPct val="85000"/>
                  </a:lnSpc>
                  <a:spcBef>
                    <a:spcPct val="50000"/>
                  </a:spcBef>
                  <a:defRPr/>
                </a:pPr>
                <a:r>
                  <a:rPr lang="en-US" sz="1500" b="1" dirty="0">
                    <a:solidFill>
                      <a:srgbClr val="000000"/>
                    </a:solidFill>
                    <a:latin typeface="Arial" panose="020B0604020202020204"/>
                    <a:cs typeface="Times New Roman" charset="0"/>
                  </a:rPr>
                  <a:t>NV</a:t>
                </a:r>
              </a:p>
            </p:txBody>
          </p:sp>
          <p:sp>
            <p:nvSpPr>
              <p:cNvPr id="230" name="Text - Nebraska"/>
              <p:cNvSpPr txBox="1">
                <a:spLocks noChangeArrowheads="1"/>
              </p:cNvSpPr>
              <p:nvPr/>
            </p:nvSpPr>
            <p:spPr bwMode="auto">
              <a:xfrm>
                <a:off x="3985286" y="2491591"/>
                <a:ext cx="514323" cy="312358"/>
              </a:xfrm>
              <a:prstGeom prst="rect">
                <a:avLst/>
              </a:prstGeom>
              <a:noFill/>
              <a:ln w="9525">
                <a:noFill/>
                <a:miter lim="800000"/>
                <a:headEnd/>
                <a:tailEnd/>
              </a:ln>
            </p:spPr>
            <p:txBody>
              <a:bodyPr wrap="none" lIns="91357" tIns="45678" rIns="91357" bIns="45678">
                <a:spAutoFit/>
              </a:bodyPr>
              <a:lstStyle/>
              <a:p>
                <a:pPr algn="ctr" defTabSz="456789" eaLnBrk="0" hangingPunct="0">
                  <a:lnSpc>
                    <a:spcPct val="85000"/>
                  </a:lnSpc>
                  <a:spcBef>
                    <a:spcPct val="50000"/>
                  </a:spcBef>
                  <a:defRPr/>
                </a:pPr>
                <a:r>
                  <a:rPr lang="en-US" sz="1500" b="1" dirty="0">
                    <a:solidFill>
                      <a:srgbClr val="000000"/>
                    </a:solidFill>
                    <a:latin typeface="Arial" panose="020B0604020202020204"/>
                    <a:cs typeface="Times New Roman" charset="0"/>
                  </a:rPr>
                  <a:t>NE</a:t>
                </a:r>
              </a:p>
            </p:txBody>
          </p:sp>
          <p:sp>
            <p:nvSpPr>
              <p:cNvPr id="231" name="Text - Montana"/>
              <p:cNvSpPr txBox="1">
                <a:spLocks noChangeArrowheads="1"/>
              </p:cNvSpPr>
              <p:nvPr/>
            </p:nvSpPr>
            <p:spPr bwMode="auto">
              <a:xfrm>
                <a:off x="2896670" y="1550236"/>
                <a:ext cx="525263" cy="312358"/>
              </a:xfrm>
              <a:prstGeom prst="rect">
                <a:avLst/>
              </a:prstGeom>
              <a:noFill/>
              <a:ln w="9525">
                <a:noFill/>
                <a:miter lim="800000"/>
                <a:headEnd/>
                <a:tailEnd/>
              </a:ln>
            </p:spPr>
            <p:txBody>
              <a:bodyPr wrap="none" lIns="91357" tIns="45678" rIns="91357" bIns="45678">
                <a:spAutoFit/>
              </a:bodyPr>
              <a:lstStyle/>
              <a:p>
                <a:pPr algn="ctr" defTabSz="456789" eaLnBrk="0" hangingPunct="0">
                  <a:lnSpc>
                    <a:spcPct val="85000"/>
                  </a:lnSpc>
                  <a:spcBef>
                    <a:spcPct val="50000"/>
                  </a:spcBef>
                  <a:defRPr/>
                </a:pPr>
                <a:r>
                  <a:rPr lang="en-US" sz="1500" b="1" dirty="0">
                    <a:solidFill>
                      <a:srgbClr val="000000"/>
                    </a:solidFill>
                    <a:latin typeface="Arial" panose="020B0604020202020204"/>
                    <a:cs typeface="Times New Roman" charset="0"/>
                  </a:rPr>
                  <a:t>MT</a:t>
                </a:r>
              </a:p>
            </p:txBody>
          </p:sp>
          <p:sp>
            <p:nvSpPr>
              <p:cNvPr id="232" name="Text - Missouri"/>
              <p:cNvSpPr txBox="1">
                <a:spLocks noChangeArrowheads="1"/>
              </p:cNvSpPr>
              <p:nvPr/>
            </p:nvSpPr>
            <p:spPr bwMode="auto">
              <a:xfrm>
                <a:off x="4848497" y="2947941"/>
                <a:ext cx="561727" cy="312358"/>
              </a:xfrm>
              <a:prstGeom prst="rect">
                <a:avLst/>
              </a:prstGeom>
              <a:noFill/>
              <a:ln w="9525">
                <a:noFill/>
                <a:miter lim="800000"/>
                <a:headEnd/>
                <a:tailEnd/>
              </a:ln>
            </p:spPr>
            <p:txBody>
              <a:bodyPr wrap="none" lIns="91357" tIns="45678" rIns="91357" bIns="45678">
                <a:spAutoFit/>
              </a:bodyPr>
              <a:lstStyle/>
              <a:p>
                <a:pPr algn="ctr" defTabSz="456789" eaLnBrk="0" hangingPunct="0">
                  <a:lnSpc>
                    <a:spcPct val="85000"/>
                  </a:lnSpc>
                  <a:spcBef>
                    <a:spcPct val="50000"/>
                  </a:spcBef>
                  <a:defRPr/>
                </a:pPr>
                <a:r>
                  <a:rPr lang="en-US" sz="1500" b="1" dirty="0">
                    <a:solidFill>
                      <a:srgbClr val="000000"/>
                    </a:solidFill>
                    <a:latin typeface="Arial" panose="020B0604020202020204"/>
                    <a:cs typeface="Times New Roman" charset="0"/>
                  </a:rPr>
                  <a:t>MO</a:t>
                </a:r>
              </a:p>
            </p:txBody>
          </p:sp>
          <p:sp>
            <p:nvSpPr>
              <p:cNvPr id="233" name="Text - Mississippi"/>
              <p:cNvSpPr txBox="1">
                <a:spLocks noChangeArrowheads="1"/>
              </p:cNvSpPr>
              <p:nvPr/>
            </p:nvSpPr>
            <p:spPr bwMode="auto">
              <a:xfrm>
                <a:off x="5321279" y="3796551"/>
                <a:ext cx="538025" cy="312358"/>
              </a:xfrm>
              <a:prstGeom prst="rect">
                <a:avLst/>
              </a:prstGeom>
              <a:noFill/>
              <a:ln w="9525">
                <a:noFill/>
                <a:miter lim="800000"/>
                <a:headEnd/>
                <a:tailEnd/>
              </a:ln>
            </p:spPr>
            <p:txBody>
              <a:bodyPr wrap="none" lIns="91357" tIns="45678" rIns="91357" bIns="45678">
                <a:spAutoFit/>
              </a:bodyPr>
              <a:lstStyle/>
              <a:p>
                <a:pPr algn="ctr" defTabSz="456789" eaLnBrk="0" hangingPunct="0">
                  <a:lnSpc>
                    <a:spcPct val="85000"/>
                  </a:lnSpc>
                  <a:spcBef>
                    <a:spcPct val="50000"/>
                  </a:spcBef>
                  <a:defRPr/>
                </a:pPr>
                <a:r>
                  <a:rPr lang="en-US" sz="1500" b="1" dirty="0">
                    <a:solidFill>
                      <a:srgbClr val="000000"/>
                    </a:solidFill>
                    <a:latin typeface="Arial" panose="020B0604020202020204"/>
                    <a:cs typeface="Times New Roman" charset="0"/>
                  </a:rPr>
                  <a:t>MS</a:t>
                </a:r>
              </a:p>
            </p:txBody>
          </p:sp>
          <p:sp>
            <p:nvSpPr>
              <p:cNvPr id="234" name="Text - Minnesota"/>
              <p:cNvSpPr txBox="1">
                <a:spLocks noChangeArrowheads="1"/>
              </p:cNvSpPr>
              <p:nvPr/>
            </p:nvSpPr>
            <p:spPr bwMode="auto">
              <a:xfrm>
                <a:off x="4561942" y="1807915"/>
                <a:ext cx="550788" cy="312358"/>
              </a:xfrm>
              <a:prstGeom prst="rect">
                <a:avLst/>
              </a:prstGeom>
              <a:noFill/>
              <a:ln w="9525">
                <a:noFill/>
                <a:miter lim="800000"/>
                <a:headEnd/>
                <a:tailEnd/>
              </a:ln>
            </p:spPr>
            <p:txBody>
              <a:bodyPr wrap="none" lIns="91357" tIns="45678" rIns="91357" bIns="45678">
                <a:spAutoFit/>
              </a:bodyPr>
              <a:lstStyle/>
              <a:p>
                <a:pPr algn="ctr" defTabSz="456789" eaLnBrk="0" hangingPunct="0">
                  <a:lnSpc>
                    <a:spcPct val="85000"/>
                  </a:lnSpc>
                  <a:spcBef>
                    <a:spcPct val="50000"/>
                  </a:spcBef>
                  <a:defRPr/>
                </a:pPr>
                <a:r>
                  <a:rPr lang="en-US" sz="1500" b="1" dirty="0">
                    <a:latin typeface="Arial" panose="020B0604020202020204"/>
                    <a:cs typeface="Times New Roman" charset="0"/>
                  </a:rPr>
                  <a:t>MN</a:t>
                </a:r>
              </a:p>
            </p:txBody>
          </p:sp>
          <p:sp>
            <p:nvSpPr>
              <p:cNvPr id="235" name="Text - Michigan"/>
              <p:cNvSpPr txBox="1">
                <a:spLocks noChangeArrowheads="1"/>
              </p:cNvSpPr>
              <p:nvPr/>
            </p:nvSpPr>
            <p:spPr bwMode="auto">
              <a:xfrm>
                <a:off x="5792035" y="2106843"/>
                <a:ext cx="452334" cy="312358"/>
              </a:xfrm>
              <a:prstGeom prst="rect">
                <a:avLst/>
              </a:prstGeom>
              <a:noFill/>
              <a:ln w="9525">
                <a:noFill/>
                <a:miter lim="800000"/>
                <a:headEnd/>
                <a:tailEnd/>
              </a:ln>
            </p:spPr>
            <p:txBody>
              <a:bodyPr wrap="none" lIns="91357" tIns="45678" rIns="91357" bIns="45678">
                <a:spAutoFit/>
              </a:bodyPr>
              <a:lstStyle/>
              <a:p>
                <a:pPr algn="ctr" defTabSz="456789" eaLnBrk="0" hangingPunct="0">
                  <a:lnSpc>
                    <a:spcPct val="85000"/>
                  </a:lnSpc>
                  <a:spcBef>
                    <a:spcPct val="50000"/>
                  </a:spcBef>
                  <a:defRPr/>
                </a:pPr>
                <a:r>
                  <a:rPr lang="en-US" sz="1500" b="1" dirty="0">
                    <a:solidFill>
                      <a:schemeClr val="bg1"/>
                    </a:solidFill>
                    <a:latin typeface="Arial" panose="020B0604020202020204"/>
                    <a:cs typeface="Times New Roman" charset="0"/>
                  </a:rPr>
                  <a:t>MI</a:t>
                </a:r>
              </a:p>
            </p:txBody>
          </p:sp>
          <p:sp>
            <p:nvSpPr>
              <p:cNvPr id="236" name="Text - Massachusetts"/>
              <p:cNvSpPr txBox="1">
                <a:spLocks noChangeArrowheads="1"/>
              </p:cNvSpPr>
              <p:nvPr/>
            </p:nvSpPr>
            <p:spPr bwMode="auto">
              <a:xfrm>
                <a:off x="7942827" y="1870266"/>
                <a:ext cx="550788" cy="312358"/>
              </a:xfrm>
              <a:prstGeom prst="rect">
                <a:avLst/>
              </a:prstGeom>
              <a:noFill/>
              <a:ln w="9525">
                <a:noFill/>
                <a:miter lim="800000"/>
                <a:headEnd/>
                <a:tailEnd/>
              </a:ln>
            </p:spPr>
            <p:txBody>
              <a:bodyPr wrap="none" lIns="91357" tIns="45678" rIns="91357" bIns="45678">
                <a:spAutoFit/>
              </a:bodyPr>
              <a:lstStyle/>
              <a:p>
                <a:pPr algn="ctr" defTabSz="456789" eaLnBrk="0" hangingPunct="0">
                  <a:lnSpc>
                    <a:spcPct val="85000"/>
                  </a:lnSpc>
                  <a:spcBef>
                    <a:spcPct val="50000"/>
                  </a:spcBef>
                  <a:defRPr/>
                </a:pPr>
                <a:r>
                  <a:rPr lang="en-US" sz="1500" b="1" dirty="0">
                    <a:solidFill>
                      <a:srgbClr val="000000"/>
                    </a:solidFill>
                    <a:latin typeface="Arial" panose="020B0604020202020204"/>
                    <a:cs typeface="Times New Roman" charset="0"/>
                  </a:rPr>
                  <a:t>MA</a:t>
                </a:r>
              </a:p>
            </p:txBody>
          </p:sp>
          <p:sp>
            <p:nvSpPr>
              <p:cNvPr id="237" name="Text - Maryland"/>
              <p:cNvSpPr txBox="1">
                <a:spLocks noChangeArrowheads="1"/>
              </p:cNvSpPr>
              <p:nvPr/>
            </p:nvSpPr>
            <p:spPr bwMode="auto">
              <a:xfrm>
                <a:off x="7503365" y="2762481"/>
                <a:ext cx="550788" cy="312358"/>
              </a:xfrm>
              <a:prstGeom prst="rect">
                <a:avLst/>
              </a:prstGeom>
              <a:noFill/>
              <a:ln w="9525">
                <a:noFill/>
                <a:miter lim="800000"/>
                <a:headEnd/>
                <a:tailEnd/>
              </a:ln>
            </p:spPr>
            <p:txBody>
              <a:bodyPr wrap="none" lIns="91357" tIns="45678" rIns="91357" bIns="45678">
                <a:spAutoFit/>
              </a:bodyPr>
              <a:lstStyle/>
              <a:p>
                <a:pPr algn="ctr" defTabSz="456789" eaLnBrk="0" hangingPunct="0">
                  <a:lnSpc>
                    <a:spcPct val="85000"/>
                  </a:lnSpc>
                  <a:spcBef>
                    <a:spcPct val="50000"/>
                  </a:spcBef>
                  <a:defRPr/>
                </a:pPr>
                <a:r>
                  <a:rPr lang="en-US" sz="1500" b="1" dirty="0">
                    <a:solidFill>
                      <a:srgbClr val="000000"/>
                    </a:solidFill>
                    <a:latin typeface="Arial" panose="020B0604020202020204"/>
                    <a:cs typeface="Times New Roman" charset="0"/>
                  </a:rPr>
                  <a:t>MD</a:t>
                </a:r>
              </a:p>
            </p:txBody>
          </p:sp>
          <p:sp>
            <p:nvSpPr>
              <p:cNvPr id="238" name="Text - Maine"/>
              <p:cNvSpPr txBox="1">
                <a:spLocks noChangeArrowheads="1"/>
              </p:cNvSpPr>
              <p:nvPr/>
            </p:nvSpPr>
            <p:spPr bwMode="auto">
              <a:xfrm>
                <a:off x="7421153" y="1360046"/>
                <a:ext cx="538025" cy="312358"/>
              </a:xfrm>
              <a:prstGeom prst="rect">
                <a:avLst/>
              </a:prstGeom>
              <a:noFill/>
              <a:ln w="9525">
                <a:noFill/>
                <a:miter lim="800000"/>
                <a:headEnd/>
                <a:tailEnd/>
              </a:ln>
            </p:spPr>
            <p:txBody>
              <a:bodyPr wrap="none" lIns="91357" tIns="45678" rIns="91357" bIns="45678">
                <a:spAutoFit/>
              </a:bodyPr>
              <a:lstStyle/>
              <a:p>
                <a:pPr algn="ctr" defTabSz="456789" eaLnBrk="0" hangingPunct="0">
                  <a:lnSpc>
                    <a:spcPct val="85000"/>
                  </a:lnSpc>
                  <a:spcBef>
                    <a:spcPct val="50000"/>
                  </a:spcBef>
                  <a:defRPr/>
                </a:pPr>
                <a:r>
                  <a:rPr lang="en-US" sz="1500" b="1" dirty="0">
                    <a:latin typeface="Arial" panose="020B0604020202020204"/>
                    <a:cs typeface="Times New Roman" charset="0"/>
                  </a:rPr>
                  <a:t>ME</a:t>
                </a:r>
              </a:p>
            </p:txBody>
          </p:sp>
          <p:sp>
            <p:nvSpPr>
              <p:cNvPr id="239" name="Text - Louisiana"/>
              <p:cNvSpPr txBox="1">
                <a:spLocks noChangeArrowheads="1"/>
              </p:cNvSpPr>
              <p:nvPr/>
            </p:nvSpPr>
            <p:spPr bwMode="auto">
              <a:xfrm>
                <a:off x="4983736" y="4047171"/>
                <a:ext cx="501562" cy="312358"/>
              </a:xfrm>
              <a:prstGeom prst="rect">
                <a:avLst/>
              </a:prstGeom>
              <a:noFill/>
              <a:ln w="9525">
                <a:noFill/>
                <a:miter lim="800000"/>
                <a:headEnd/>
                <a:tailEnd/>
              </a:ln>
            </p:spPr>
            <p:txBody>
              <a:bodyPr wrap="none" lIns="91357" tIns="45678" rIns="91357" bIns="45678">
                <a:spAutoFit/>
              </a:bodyPr>
              <a:lstStyle/>
              <a:p>
                <a:pPr algn="ctr" defTabSz="456789" eaLnBrk="0" hangingPunct="0">
                  <a:lnSpc>
                    <a:spcPct val="85000"/>
                  </a:lnSpc>
                  <a:spcBef>
                    <a:spcPct val="50000"/>
                  </a:spcBef>
                  <a:defRPr/>
                </a:pPr>
                <a:r>
                  <a:rPr lang="en-US" sz="1500" b="1" dirty="0">
                    <a:solidFill>
                      <a:schemeClr val="bg1"/>
                    </a:solidFill>
                    <a:latin typeface="Arial" panose="020B0604020202020204"/>
                    <a:cs typeface="Times New Roman" charset="0"/>
                  </a:rPr>
                  <a:t>LA</a:t>
                </a:r>
              </a:p>
            </p:txBody>
          </p:sp>
          <p:sp>
            <p:nvSpPr>
              <p:cNvPr id="240" name="Text - Kentucky"/>
              <p:cNvSpPr txBox="1">
                <a:spLocks noChangeArrowheads="1"/>
              </p:cNvSpPr>
              <p:nvPr/>
            </p:nvSpPr>
            <p:spPr bwMode="auto">
              <a:xfrm>
                <a:off x="5911102" y="3055887"/>
                <a:ext cx="514323" cy="312358"/>
              </a:xfrm>
              <a:prstGeom prst="rect">
                <a:avLst/>
              </a:prstGeom>
              <a:noFill/>
              <a:ln w="9525">
                <a:noFill/>
                <a:miter lim="800000"/>
                <a:headEnd/>
                <a:tailEnd/>
              </a:ln>
            </p:spPr>
            <p:txBody>
              <a:bodyPr wrap="none" lIns="91357" tIns="45678" rIns="91357" bIns="45678">
                <a:spAutoFit/>
              </a:bodyPr>
              <a:lstStyle/>
              <a:p>
                <a:pPr algn="ctr" defTabSz="456789" eaLnBrk="0" hangingPunct="0">
                  <a:lnSpc>
                    <a:spcPct val="85000"/>
                  </a:lnSpc>
                  <a:spcBef>
                    <a:spcPct val="50000"/>
                  </a:spcBef>
                  <a:defRPr/>
                </a:pPr>
                <a:r>
                  <a:rPr lang="en-US" sz="1500" b="1" dirty="0">
                    <a:solidFill>
                      <a:srgbClr val="000000"/>
                    </a:solidFill>
                    <a:latin typeface="Arial" panose="020B0604020202020204"/>
                    <a:cs typeface="Times New Roman" charset="0"/>
                  </a:rPr>
                  <a:t>KY</a:t>
                </a:r>
              </a:p>
            </p:txBody>
          </p:sp>
          <p:sp>
            <p:nvSpPr>
              <p:cNvPr id="241" name="Text - Kansas"/>
              <p:cNvSpPr txBox="1">
                <a:spLocks noChangeArrowheads="1"/>
              </p:cNvSpPr>
              <p:nvPr/>
            </p:nvSpPr>
            <p:spPr bwMode="auto">
              <a:xfrm>
                <a:off x="4191436" y="3012549"/>
                <a:ext cx="385647" cy="458575"/>
              </a:xfrm>
              <a:prstGeom prst="rect">
                <a:avLst/>
              </a:prstGeom>
              <a:noFill/>
              <a:ln w="9525">
                <a:noFill/>
                <a:miter lim="800000"/>
                <a:headEnd/>
                <a:tailEnd/>
              </a:ln>
            </p:spPr>
            <p:txBody>
              <a:bodyPr wrap="none" lIns="91357" tIns="45678" rIns="91357" bIns="45678">
                <a:noAutofit/>
              </a:bodyPr>
              <a:lstStyle/>
              <a:p>
                <a:pPr algn="ctr" defTabSz="456789" eaLnBrk="0" hangingPunct="0">
                  <a:lnSpc>
                    <a:spcPct val="85000"/>
                  </a:lnSpc>
                  <a:spcBef>
                    <a:spcPct val="50000"/>
                  </a:spcBef>
                  <a:defRPr/>
                </a:pPr>
                <a:r>
                  <a:rPr lang="en-US" sz="1500" b="1" dirty="0">
                    <a:solidFill>
                      <a:schemeClr val="bg1"/>
                    </a:solidFill>
                    <a:latin typeface="Arial" panose="020B0604020202020204"/>
                    <a:cs typeface="Times New Roman" charset="0"/>
                  </a:rPr>
                  <a:t>KS</a:t>
                </a:r>
              </a:p>
            </p:txBody>
          </p:sp>
          <p:sp>
            <p:nvSpPr>
              <p:cNvPr id="242" name="Text - Iowa"/>
              <p:cNvSpPr txBox="1">
                <a:spLocks noChangeArrowheads="1"/>
              </p:cNvSpPr>
              <p:nvPr/>
            </p:nvSpPr>
            <p:spPr bwMode="auto">
              <a:xfrm>
                <a:off x="4732564" y="2432833"/>
                <a:ext cx="428633" cy="312358"/>
              </a:xfrm>
              <a:prstGeom prst="rect">
                <a:avLst/>
              </a:prstGeom>
              <a:noFill/>
              <a:ln w="9525">
                <a:noFill/>
                <a:miter lim="800000"/>
                <a:headEnd/>
                <a:tailEnd/>
              </a:ln>
            </p:spPr>
            <p:txBody>
              <a:bodyPr wrap="none" lIns="91357" tIns="45678" rIns="91357" bIns="45678">
                <a:spAutoFit/>
              </a:bodyPr>
              <a:lstStyle/>
              <a:p>
                <a:pPr algn="ctr" defTabSz="456789" eaLnBrk="0" hangingPunct="0">
                  <a:lnSpc>
                    <a:spcPct val="85000"/>
                  </a:lnSpc>
                  <a:spcBef>
                    <a:spcPct val="50000"/>
                  </a:spcBef>
                  <a:defRPr/>
                </a:pPr>
                <a:r>
                  <a:rPr lang="en-US" sz="1500" b="1" dirty="0">
                    <a:solidFill>
                      <a:srgbClr val="000000"/>
                    </a:solidFill>
                    <a:latin typeface="Arial" panose="020B0604020202020204"/>
                    <a:cs typeface="Times New Roman" charset="0"/>
                  </a:rPr>
                  <a:t>IA</a:t>
                </a:r>
              </a:p>
            </p:txBody>
          </p:sp>
          <p:sp>
            <p:nvSpPr>
              <p:cNvPr id="243" name="Text - Indiana"/>
              <p:cNvSpPr txBox="1">
                <a:spLocks noChangeArrowheads="1"/>
              </p:cNvSpPr>
              <p:nvPr/>
            </p:nvSpPr>
            <p:spPr bwMode="auto">
              <a:xfrm>
                <a:off x="5706692" y="2655327"/>
                <a:ext cx="428633" cy="312358"/>
              </a:xfrm>
              <a:prstGeom prst="rect">
                <a:avLst/>
              </a:prstGeom>
              <a:noFill/>
              <a:ln w="9525">
                <a:noFill/>
                <a:miter lim="800000"/>
                <a:headEnd/>
                <a:tailEnd/>
              </a:ln>
            </p:spPr>
            <p:txBody>
              <a:bodyPr wrap="none" lIns="91357" tIns="45678" rIns="91357" bIns="45678">
                <a:spAutoFit/>
              </a:bodyPr>
              <a:lstStyle/>
              <a:p>
                <a:pPr algn="ctr" defTabSz="456789" eaLnBrk="0" hangingPunct="0">
                  <a:lnSpc>
                    <a:spcPct val="85000"/>
                  </a:lnSpc>
                  <a:spcBef>
                    <a:spcPct val="50000"/>
                  </a:spcBef>
                  <a:defRPr/>
                </a:pPr>
                <a:r>
                  <a:rPr lang="en-US" sz="1500" b="1" dirty="0">
                    <a:solidFill>
                      <a:srgbClr val="000000"/>
                    </a:solidFill>
                    <a:latin typeface="Arial" panose="020B0604020202020204"/>
                    <a:cs typeface="Times New Roman" charset="0"/>
                  </a:rPr>
                  <a:t>IN</a:t>
                </a:r>
              </a:p>
            </p:txBody>
          </p:sp>
          <p:sp>
            <p:nvSpPr>
              <p:cNvPr id="244" name="Text - Illinois"/>
              <p:cNvSpPr txBox="1">
                <a:spLocks noChangeArrowheads="1"/>
              </p:cNvSpPr>
              <p:nvPr/>
            </p:nvSpPr>
            <p:spPr bwMode="auto">
              <a:xfrm>
                <a:off x="5332389" y="2694170"/>
                <a:ext cx="403107" cy="312358"/>
              </a:xfrm>
              <a:prstGeom prst="rect">
                <a:avLst/>
              </a:prstGeom>
              <a:noFill/>
              <a:ln w="9525">
                <a:noFill/>
                <a:miter lim="800000"/>
                <a:headEnd/>
                <a:tailEnd/>
              </a:ln>
            </p:spPr>
            <p:txBody>
              <a:bodyPr wrap="none" lIns="91357" tIns="45678" rIns="91357" bIns="45678">
                <a:spAutoFit/>
              </a:bodyPr>
              <a:lstStyle/>
              <a:p>
                <a:pPr algn="ctr" defTabSz="456789" eaLnBrk="0" hangingPunct="0">
                  <a:lnSpc>
                    <a:spcPct val="85000"/>
                  </a:lnSpc>
                  <a:spcBef>
                    <a:spcPct val="50000"/>
                  </a:spcBef>
                  <a:defRPr/>
                </a:pPr>
                <a:r>
                  <a:rPr lang="en-US" sz="1500" b="1" dirty="0">
                    <a:latin typeface="Arial" panose="020B0604020202020204"/>
                    <a:cs typeface="Times New Roman" charset="0"/>
                  </a:rPr>
                  <a:t>IL</a:t>
                </a:r>
              </a:p>
            </p:txBody>
          </p:sp>
          <p:sp>
            <p:nvSpPr>
              <p:cNvPr id="245" name="Text - Idaho"/>
              <p:cNvSpPr txBox="1">
                <a:spLocks noChangeArrowheads="1"/>
              </p:cNvSpPr>
              <p:nvPr/>
            </p:nvSpPr>
            <p:spPr bwMode="auto">
              <a:xfrm>
                <a:off x="2299419" y="2027112"/>
                <a:ext cx="428633" cy="312358"/>
              </a:xfrm>
              <a:prstGeom prst="rect">
                <a:avLst/>
              </a:prstGeom>
              <a:noFill/>
              <a:ln w="9525">
                <a:noFill/>
                <a:miter lim="800000"/>
                <a:headEnd/>
                <a:tailEnd/>
              </a:ln>
            </p:spPr>
            <p:txBody>
              <a:bodyPr wrap="none" lIns="91357" tIns="45678" rIns="91357" bIns="45678">
                <a:spAutoFit/>
              </a:bodyPr>
              <a:lstStyle/>
              <a:p>
                <a:pPr algn="ctr" defTabSz="456789" eaLnBrk="0" hangingPunct="0">
                  <a:lnSpc>
                    <a:spcPct val="85000"/>
                  </a:lnSpc>
                  <a:spcBef>
                    <a:spcPct val="50000"/>
                  </a:spcBef>
                  <a:defRPr/>
                </a:pPr>
                <a:r>
                  <a:rPr lang="en-US" sz="1500" b="1" dirty="0">
                    <a:solidFill>
                      <a:srgbClr val="000000"/>
                    </a:solidFill>
                    <a:latin typeface="Arial" panose="020B0604020202020204"/>
                    <a:cs typeface="Times New Roman" charset="0"/>
                  </a:rPr>
                  <a:t>ID</a:t>
                </a:r>
              </a:p>
            </p:txBody>
          </p:sp>
          <p:sp>
            <p:nvSpPr>
              <p:cNvPr id="246" name="Text - Hawaii"/>
              <p:cNvSpPr txBox="1">
                <a:spLocks noChangeArrowheads="1"/>
              </p:cNvSpPr>
              <p:nvPr/>
            </p:nvSpPr>
            <p:spPr bwMode="auto">
              <a:xfrm>
                <a:off x="2554328" y="4626718"/>
                <a:ext cx="428633" cy="312358"/>
              </a:xfrm>
              <a:prstGeom prst="rect">
                <a:avLst/>
              </a:prstGeom>
              <a:noFill/>
              <a:ln w="9525">
                <a:noFill/>
                <a:miter lim="800000"/>
                <a:headEnd/>
                <a:tailEnd/>
              </a:ln>
            </p:spPr>
            <p:txBody>
              <a:bodyPr wrap="none" lIns="91357" tIns="45678" rIns="91357" bIns="45678">
                <a:spAutoFit/>
              </a:bodyPr>
              <a:lstStyle/>
              <a:p>
                <a:pPr algn="ctr" defTabSz="456789" eaLnBrk="0" hangingPunct="0">
                  <a:lnSpc>
                    <a:spcPct val="85000"/>
                  </a:lnSpc>
                  <a:spcBef>
                    <a:spcPct val="50000"/>
                  </a:spcBef>
                  <a:defRPr/>
                </a:pPr>
                <a:r>
                  <a:rPr lang="en-US" sz="1500" b="1" dirty="0">
                    <a:solidFill>
                      <a:srgbClr val="000000"/>
                    </a:solidFill>
                    <a:latin typeface="Arial" panose="020B0604020202020204"/>
                    <a:cs typeface="Times New Roman" charset="0"/>
                  </a:rPr>
                  <a:t>HI</a:t>
                </a:r>
              </a:p>
            </p:txBody>
          </p:sp>
          <p:sp>
            <p:nvSpPr>
              <p:cNvPr id="247" name="Text - Georgia"/>
              <p:cNvSpPr txBox="1">
                <a:spLocks noChangeArrowheads="1"/>
              </p:cNvSpPr>
              <p:nvPr/>
            </p:nvSpPr>
            <p:spPr bwMode="auto">
              <a:xfrm>
                <a:off x="6208059" y="3760912"/>
                <a:ext cx="538025" cy="312358"/>
              </a:xfrm>
              <a:prstGeom prst="rect">
                <a:avLst/>
              </a:prstGeom>
              <a:noFill/>
              <a:ln w="9525">
                <a:noFill/>
                <a:miter lim="800000"/>
                <a:headEnd/>
                <a:tailEnd/>
              </a:ln>
            </p:spPr>
            <p:txBody>
              <a:bodyPr wrap="none" lIns="91357" tIns="45678" rIns="91357" bIns="45678">
                <a:spAutoFit/>
              </a:bodyPr>
              <a:lstStyle/>
              <a:p>
                <a:pPr algn="ctr" defTabSz="456789" eaLnBrk="0" hangingPunct="0">
                  <a:lnSpc>
                    <a:spcPct val="85000"/>
                  </a:lnSpc>
                  <a:spcBef>
                    <a:spcPct val="50000"/>
                  </a:spcBef>
                  <a:defRPr/>
                </a:pPr>
                <a:r>
                  <a:rPr lang="en-US" sz="1500" b="1" dirty="0">
                    <a:solidFill>
                      <a:srgbClr val="000000"/>
                    </a:solidFill>
                    <a:latin typeface="Arial" panose="020B0604020202020204"/>
                    <a:cs typeface="Times New Roman" charset="0"/>
                  </a:rPr>
                  <a:t>GA</a:t>
                </a:r>
              </a:p>
            </p:txBody>
          </p:sp>
          <p:sp>
            <p:nvSpPr>
              <p:cNvPr id="248" name="Text - Florida"/>
              <p:cNvSpPr txBox="1">
                <a:spLocks noChangeArrowheads="1"/>
              </p:cNvSpPr>
              <p:nvPr/>
            </p:nvSpPr>
            <p:spPr bwMode="auto">
              <a:xfrm>
                <a:off x="6652355" y="4414490"/>
                <a:ext cx="476036" cy="312358"/>
              </a:xfrm>
              <a:prstGeom prst="rect">
                <a:avLst/>
              </a:prstGeom>
              <a:noFill/>
              <a:ln w="9525">
                <a:noFill/>
                <a:miter lim="800000"/>
                <a:headEnd/>
                <a:tailEnd/>
              </a:ln>
            </p:spPr>
            <p:txBody>
              <a:bodyPr wrap="none" lIns="91357" tIns="45678" rIns="91357" bIns="45678">
                <a:spAutoFit/>
              </a:bodyPr>
              <a:lstStyle/>
              <a:p>
                <a:pPr algn="ctr" defTabSz="456789" eaLnBrk="0" hangingPunct="0">
                  <a:lnSpc>
                    <a:spcPct val="85000"/>
                  </a:lnSpc>
                  <a:spcBef>
                    <a:spcPct val="50000"/>
                  </a:spcBef>
                  <a:defRPr/>
                </a:pPr>
                <a:r>
                  <a:rPr lang="en-US" sz="1500" b="1" dirty="0">
                    <a:solidFill>
                      <a:srgbClr val="000000"/>
                    </a:solidFill>
                    <a:latin typeface="Arial" panose="020B0604020202020204"/>
                    <a:cs typeface="Times New Roman" charset="0"/>
                  </a:rPr>
                  <a:t>FL</a:t>
                </a:r>
              </a:p>
            </p:txBody>
          </p:sp>
          <p:sp>
            <p:nvSpPr>
              <p:cNvPr id="249" name="Text - District of Columbia"/>
              <p:cNvSpPr txBox="1">
                <a:spLocks noChangeArrowheads="1"/>
              </p:cNvSpPr>
              <p:nvPr/>
            </p:nvSpPr>
            <p:spPr bwMode="auto">
              <a:xfrm>
                <a:off x="7414774" y="2973383"/>
                <a:ext cx="647419" cy="349852"/>
              </a:xfrm>
              <a:prstGeom prst="rect">
                <a:avLst/>
              </a:prstGeom>
              <a:noFill/>
              <a:ln w="9525">
                <a:noFill/>
                <a:miter lim="800000"/>
                <a:headEnd/>
                <a:tailEnd/>
              </a:ln>
            </p:spPr>
            <p:txBody>
              <a:bodyPr wrap="none" lIns="91357" tIns="45678" rIns="91357" bIns="45678">
                <a:spAutoFit/>
              </a:bodyPr>
              <a:lstStyle/>
              <a:p>
                <a:pPr algn="ctr" defTabSz="456789" eaLnBrk="0" hangingPunct="0">
                  <a:defRPr/>
                </a:pPr>
                <a:r>
                  <a:rPr lang="en-US" sz="1500" b="1" dirty="0">
                    <a:solidFill>
                      <a:srgbClr val="000000"/>
                    </a:solidFill>
                    <a:latin typeface="Arial" panose="020B0604020202020204"/>
                    <a:cs typeface="Times New Roman" charset="0"/>
                  </a:rPr>
                  <a:t>DC  </a:t>
                </a:r>
              </a:p>
            </p:txBody>
          </p:sp>
          <p:sp>
            <p:nvSpPr>
              <p:cNvPr id="250" name="Text - Delaware"/>
              <p:cNvSpPr txBox="1">
                <a:spLocks noChangeArrowheads="1"/>
              </p:cNvSpPr>
              <p:nvPr/>
            </p:nvSpPr>
            <p:spPr bwMode="auto">
              <a:xfrm>
                <a:off x="7444706" y="2584685"/>
                <a:ext cx="514323" cy="312358"/>
              </a:xfrm>
              <a:prstGeom prst="rect">
                <a:avLst/>
              </a:prstGeom>
              <a:noFill/>
              <a:ln w="9525">
                <a:noFill/>
                <a:miter lim="800000"/>
                <a:headEnd/>
                <a:tailEnd/>
              </a:ln>
            </p:spPr>
            <p:txBody>
              <a:bodyPr wrap="none" lIns="91357" tIns="45678" rIns="91357" bIns="45678">
                <a:spAutoFit/>
              </a:bodyPr>
              <a:lstStyle/>
              <a:p>
                <a:pPr algn="ctr" defTabSz="456789" eaLnBrk="0" hangingPunct="0">
                  <a:lnSpc>
                    <a:spcPct val="85000"/>
                  </a:lnSpc>
                  <a:spcBef>
                    <a:spcPct val="50000"/>
                  </a:spcBef>
                  <a:defRPr/>
                </a:pPr>
                <a:r>
                  <a:rPr lang="en-US" sz="1500" b="1" dirty="0">
                    <a:solidFill>
                      <a:srgbClr val="000000"/>
                    </a:solidFill>
                    <a:latin typeface="Arial" panose="020B0604020202020204"/>
                    <a:cs typeface="Times New Roman" charset="0"/>
                  </a:rPr>
                  <a:t>DE</a:t>
                </a:r>
              </a:p>
            </p:txBody>
          </p:sp>
          <p:sp>
            <p:nvSpPr>
              <p:cNvPr id="251" name="Text - Connecticut"/>
              <p:cNvSpPr txBox="1">
                <a:spLocks noChangeArrowheads="1"/>
              </p:cNvSpPr>
              <p:nvPr/>
            </p:nvSpPr>
            <p:spPr bwMode="auto">
              <a:xfrm>
                <a:off x="7552591" y="2193433"/>
                <a:ext cx="501562" cy="312358"/>
              </a:xfrm>
              <a:prstGeom prst="rect">
                <a:avLst/>
              </a:prstGeom>
              <a:noFill/>
              <a:ln w="9525">
                <a:noFill/>
                <a:miter lim="800000"/>
                <a:headEnd/>
                <a:tailEnd/>
              </a:ln>
            </p:spPr>
            <p:txBody>
              <a:bodyPr wrap="none" lIns="91357" tIns="45678" rIns="91357" bIns="45678">
                <a:spAutoFit/>
              </a:bodyPr>
              <a:lstStyle/>
              <a:p>
                <a:pPr algn="ctr" defTabSz="456789" eaLnBrk="0" hangingPunct="0">
                  <a:lnSpc>
                    <a:spcPct val="85000"/>
                  </a:lnSpc>
                  <a:spcBef>
                    <a:spcPct val="50000"/>
                  </a:spcBef>
                  <a:defRPr/>
                </a:pPr>
                <a:r>
                  <a:rPr lang="en-US" sz="1500" b="1" dirty="0">
                    <a:solidFill>
                      <a:srgbClr val="000000"/>
                    </a:solidFill>
                    <a:latin typeface="Arial" panose="020B0604020202020204"/>
                    <a:cs typeface="Times New Roman" charset="0"/>
                  </a:rPr>
                  <a:t>CT</a:t>
                </a:r>
              </a:p>
            </p:txBody>
          </p:sp>
          <p:sp>
            <p:nvSpPr>
              <p:cNvPr id="252" name="Text - Colorado"/>
              <p:cNvSpPr txBox="1">
                <a:spLocks noChangeArrowheads="1"/>
              </p:cNvSpPr>
              <p:nvPr/>
            </p:nvSpPr>
            <p:spPr bwMode="auto">
              <a:xfrm>
                <a:off x="3251896" y="2909055"/>
                <a:ext cx="538025" cy="312358"/>
              </a:xfrm>
              <a:prstGeom prst="rect">
                <a:avLst/>
              </a:prstGeom>
              <a:noFill/>
              <a:ln w="9525">
                <a:noFill/>
                <a:miter lim="800000"/>
                <a:headEnd/>
                <a:tailEnd/>
              </a:ln>
            </p:spPr>
            <p:txBody>
              <a:bodyPr wrap="none" lIns="91357" tIns="45678" rIns="91357" bIns="45678">
                <a:spAutoFit/>
              </a:bodyPr>
              <a:lstStyle/>
              <a:p>
                <a:pPr algn="ctr" defTabSz="456789" eaLnBrk="0" hangingPunct="0">
                  <a:lnSpc>
                    <a:spcPct val="85000"/>
                  </a:lnSpc>
                  <a:spcBef>
                    <a:spcPct val="50000"/>
                  </a:spcBef>
                  <a:defRPr/>
                </a:pPr>
                <a:r>
                  <a:rPr lang="en-US" sz="1500" b="1" dirty="0">
                    <a:solidFill>
                      <a:srgbClr val="000000"/>
                    </a:solidFill>
                    <a:latin typeface="Arial" panose="020B0604020202020204"/>
                    <a:cs typeface="Times New Roman" charset="0"/>
                  </a:rPr>
                  <a:t>CO</a:t>
                </a:r>
              </a:p>
            </p:txBody>
          </p:sp>
          <p:sp>
            <p:nvSpPr>
              <p:cNvPr id="253" name="Text - California"/>
              <p:cNvSpPr txBox="1">
                <a:spLocks noChangeArrowheads="1"/>
              </p:cNvSpPr>
              <p:nvPr/>
            </p:nvSpPr>
            <p:spPr bwMode="auto">
              <a:xfrm>
                <a:off x="1372363" y="2959257"/>
                <a:ext cx="527086" cy="312358"/>
              </a:xfrm>
              <a:prstGeom prst="rect">
                <a:avLst/>
              </a:prstGeom>
              <a:noFill/>
              <a:ln w="9525">
                <a:noFill/>
                <a:miter lim="800000"/>
                <a:headEnd/>
                <a:tailEnd/>
              </a:ln>
            </p:spPr>
            <p:txBody>
              <a:bodyPr wrap="none" lIns="91357" tIns="45678" rIns="91357" bIns="45678">
                <a:spAutoFit/>
              </a:bodyPr>
              <a:lstStyle/>
              <a:p>
                <a:pPr algn="ctr" defTabSz="456789" eaLnBrk="0" hangingPunct="0">
                  <a:lnSpc>
                    <a:spcPct val="85000"/>
                  </a:lnSpc>
                  <a:spcBef>
                    <a:spcPct val="50000"/>
                  </a:spcBef>
                  <a:defRPr/>
                </a:pPr>
                <a:r>
                  <a:rPr lang="en-US" sz="1500" b="1" dirty="0">
                    <a:solidFill>
                      <a:srgbClr val="000000"/>
                    </a:solidFill>
                    <a:latin typeface="Arial" panose="020B0604020202020204"/>
                    <a:cs typeface="Times New Roman" charset="0"/>
                  </a:rPr>
                  <a:t>CA</a:t>
                </a:r>
              </a:p>
            </p:txBody>
          </p:sp>
          <p:sp>
            <p:nvSpPr>
              <p:cNvPr id="254" name="Text - Arkansas"/>
              <p:cNvSpPr txBox="1">
                <a:spLocks noChangeArrowheads="1"/>
              </p:cNvSpPr>
              <p:nvPr/>
            </p:nvSpPr>
            <p:spPr bwMode="auto">
              <a:xfrm>
                <a:off x="4918149" y="3568280"/>
                <a:ext cx="527086" cy="312358"/>
              </a:xfrm>
              <a:prstGeom prst="rect">
                <a:avLst/>
              </a:prstGeom>
              <a:noFill/>
              <a:ln w="9525">
                <a:noFill/>
                <a:miter lim="800000"/>
                <a:headEnd/>
                <a:tailEnd/>
              </a:ln>
            </p:spPr>
            <p:txBody>
              <a:bodyPr wrap="none" lIns="91357" tIns="45678" rIns="91357" bIns="45678">
                <a:spAutoFit/>
              </a:bodyPr>
              <a:lstStyle/>
              <a:p>
                <a:pPr algn="ctr" defTabSz="456789" eaLnBrk="0" hangingPunct="0">
                  <a:lnSpc>
                    <a:spcPct val="85000"/>
                  </a:lnSpc>
                  <a:spcBef>
                    <a:spcPct val="50000"/>
                  </a:spcBef>
                  <a:defRPr/>
                </a:pPr>
                <a:r>
                  <a:rPr lang="en-US" sz="1500" b="1" dirty="0">
                    <a:solidFill>
                      <a:srgbClr val="000000"/>
                    </a:solidFill>
                    <a:latin typeface="Arial" panose="020B0604020202020204"/>
                    <a:cs typeface="Times New Roman" charset="0"/>
                  </a:rPr>
                  <a:t>AR</a:t>
                </a:r>
                <a:endParaRPr lang="en-US" sz="1500" b="1" baseline="30000" dirty="0">
                  <a:solidFill>
                    <a:srgbClr val="000000"/>
                  </a:solidFill>
                  <a:latin typeface="Arial" panose="020B0604020202020204"/>
                  <a:cs typeface="Times New Roman" charset="0"/>
                </a:endParaRPr>
              </a:p>
            </p:txBody>
          </p:sp>
          <p:sp>
            <p:nvSpPr>
              <p:cNvPr id="255" name="Text - Arizona"/>
              <p:cNvSpPr txBox="1">
                <a:spLocks noChangeArrowheads="1"/>
              </p:cNvSpPr>
              <p:nvPr/>
            </p:nvSpPr>
            <p:spPr bwMode="auto">
              <a:xfrm>
                <a:off x="2398890" y="3568280"/>
                <a:ext cx="501562" cy="269170"/>
              </a:xfrm>
              <a:prstGeom prst="rect">
                <a:avLst/>
              </a:prstGeom>
              <a:noFill/>
              <a:ln w="9525">
                <a:noFill/>
                <a:miter lim="800000"/>
                <a:headEnd/>
                <a:tailEnd/>
              </a:ln>
            </p:spPr>
            <p:txBody>
              <a:bodyPr wrap="none" lIns="91357" tIns="45678" rIns="91357" bIns="45678">
                <a:spAutoFit/>
              </a:bodyPr>
              <a:lstStyle/>
              <a:p>
                <a:pPr algn="ctr" defTabSz="456789" eaLnBrk="0" hangingPunct="0">
                  <a:lnSpc>
                    <a:spcPct val="65000"/>
                  </a:lnSpc>
                  <a:spcBef>
                    <a:spcPct val="50000"/>
                  </a:spcBef>
                  <a:defRPr/>
                </a:pPr>
                <a:r>
                  <a:rPr lang="en-US" sz="1500" b="1" dirty="0">
                    <a:solidFill>
                      <a:srgbClr val="000000"/>
                    </a:solidFill>
                    <a:latin typeface="Arial" panose="020B0604020202020204"/>
                    <a:cs typeface="Times New Roman" charset="0"/>
                  </a:rPr>
                  <a:t>AZ</a:t>
                </a:r>
              </a:p>
            </p:txBody>
          </p:sp>
          <p:sp>
            <p:nvSpPr>
              <p:cNvPr id="256" name="Text - Alaska"/>
              <p:cNvSpPr txBox="1">
                <a:spLocks noChangeArrowheads="1"/>
              </p:cNvSpPr>
              <p:nvPr/>
            </p:nvSpPr>
            <p:spPr bwMode="auto">
              <a:xfrm>
                <a:off x="460136" y="3893910"/>
                <a:ext cx="527086" cy="312358"/>
              </a:xfrm>
              <a:prstGeom prst="rect">
                <a:avLst/>
              </a:prstGeom>
              <a:noFill/>
              <a:ln w="9525">
                <a:noFill/>
                <a:miter lim="800000"/>
                <a:headEnd/>
                <a:tailEnd/>
              </a:ln>
            </p:spPr>
            <p:txBody>
              <a:bodyPr wrap="none" lIns="91357" tIns="45678" rIns="91357" bIns="45678">
                <a:spAutoFit/>
              </a:bodyPr>
              <a:lstStyle/>
              <a:p>
                <a:pPr algn="ctr" defTabSz="456789" eaLnBrk="0" hangingPunct="0">
                  <a:lnSpc>
                    <a:spcPct val="85000"/>
                  </a:lnSpc>
                  <a:spcBef>
                    <a:spcPct val="50000"/>
                  </a:spcBef>
                  <a:defRPr/>
                </a:pPr>
                <a:r>
                  <a:rPr lang="en-US" sz="1500" b="1" dirty="0">
                    <a:latin typeface="Arial" panose="020B0604020202020204"/>
                    <a:cs typeface="Times New Roman" charset="0"/>
                  </a:rPr>
                  <a:t>AK</a:t>
                </a:r>
              </a:p>
            </p:txBody>
          </p:sp>
          <p:sp>
            <p:nvSpPr>
              <p:cNvPr id="257" name="Text - Alabama"/>
              <p:cNvSpPr txBox="1">
                <a:spLocks noChangeArrowheads="1"/>
              </p:cNvSpPr>
              <p:nvPr/>
            </p:nvSpPr>
            <p:spPr bwMode="auto">
              <a:xfrm>
                <a:off x="5746590" y="3771948"/>
                <a:ext cx="501562" cy="312358"/>
              </a:xfrm>
              <a:prstGeom prst="rect">
                <a:avLst/>
              </a:prstGeom>
              <a:noFill/>
              <a:ln w="9525">
                <a:noFill/>
                <a:miter lim="800000"/>
                <a:headEnd/>
                <a:tailEnd/>
              </a:ln>
            </p:spPr>
            <p:txBody>
              <a:bodyPr wrap="none" lIns="91357" tIns="45678" rIns="91357" bIns="45678">
                <a:spAutoFit/>
              </a:bodyPr>
              <a:lstStyle/>
              <a:p>
                <a:pPr algn="ctr" defTabSz="456789" eaLnBrk="0" hangingPunct="0">
                  <a:lnSpc>
                    <a:spcPct val="85000"/>
                  </a:lnSpc>
                  <a:spcBef>
                    <a:spcPct val="50000"/>
                  </a:spcBef>
                  <a:defRPr/>
                </a:pPr>
                <a:r>
                  <a:rPr lang="en-US" sz="1500" b="1" dirty="0">
                    <a:solidFill>
                      <a:srgbClr val="000000"/>
                    </a:solidFill>
                    <a:latin typeface="Arial" panose="020B0604020202020204"/>
                    <a:cs typeface="Times New Roman" charset="0"/>
                  </a:rPr>
                  <a:t>AL</a:t>
                </a:r>
              </a:p>
            </p:txBody>
          </p:sp>
          <p:sp>
            <p:nvSpPr>
              <p:cNvPr id="258" name="Line - Vermont"/>
              <p:cNvSpPr>
                <a:spLocks noChangeShapeType="1"/>
              </p:cNvSpPr>
              <p:nvPr/>
            </p:nvSpPr>
            <p:spPr bwMode="auto">
              <a:xfrm>
                <a:off x="7109286" y="1505458"/>
                <a:ext cx="207830" cy="135055"/>
              </a:xfrm>
              <a:prstGeom prst="line">
                <a:avLst/>
              </a:prstGeom>
              <a:noFill/>
              <a:ln w="9525">
                <a:solidFill>
                  <a:schemeClr val="tx1"/>
                </a:solidFill>
                <a:round/>
                <a:headEnd/>
                <a:tailEnd/>
              </a:ln>
            </p:spPr>
            <p:txBody>
              <a:bodyPr wrap="none"/>
              <a:lstStyle/>
              <a:p>
                <a:pPr defTabSz="456789">
                  <a:defRPr/>
                </a:pPr>
                <a:endParaRPr lang="en-US" sz="1500" b="1">
                  <a:solidFill>
                    <a:srgbClr val="000000"/>
                  </a:solidFill>
                  <a:latin typeface="Arial" panose="020B0604020202020204"/>
                </a:endParaRPr>
              </a:p>
            </p:txBody>
          </p:sp>
          <p:sp>
            <p:nvSpPr>
              <p:cNvPr id="259" name="Line - Rhode Island"/>
              <p:cNvSpPr>
                <a:spLocks noChangeShapeType="1"/>
              </p:cNvSpPr>
              <p:nvPr/>
            </p:nvSpPr>
            <p:spPr bwMode="auto">
              <a:xfrm>
                <a:off x="7609027" y="2098739"/>
                <a:ext cx="305416" cy="99686"/>
              </a:xfrm>
              <a:prstGeom prst="line">
                <a:avLst/>
              </a:prstGeom>
              <a:noFill/>
              <a:ln w="9525">
                <a:solidFill>
                  <a:schemeClr val="tx1"/>
                </a:solidFill>
                <a:round/>
                <a:headEnd/>
                <a:tailEnd/>
              </a:ln>
            </p:spPr>
            <p:txBody>
              <a:bodyPr wrap="none"/>
              <a:lstStyle/>
              <a:p>
                <a:pPr defTabSz="456789">
                  <a:defRPr/>
                </a:pPr>
                <a:endParaRPr lang="en-US" sz="1500" b="1">
                  <a:solidFill>
                    <a:srgbClr val="000000"/>
                  </a:solidFill>
                  <a:latin typeface="Arial" panose="020B0604020202020204"/>
                </a:endParaRPr>
              </a:p>
            </p:txBody>
          </p:sp>
          <p:sp>
            <p:nvSpPr>
              <p:cNvPr id="260" name="Line - New Jersey"/>
              <p:cNvSpPr>
                <a:spLocks noChangeShapeType="1"/>
              </p:cNvSpPr>
              <p:nvPr/>
            </p:nvSpPr>
            <p:spPr bwMode="auto">
              <a:xfrm flipV="1">
                <a:off x="7334568" y="2452454"/>
                <a:ext cx="263357" cy="0"/>
              </a:xfrm>
              <a:prstGeom prst="line">
                <a:avLst/>
              </a:prstGeom>
              <a:noFill/>
              <a:ln w="9525">
                <a:solidFill>
                  <a:schemeClr val="tx1"/>
                </a:solidFill>
                <a:round/>
                <a:headEnd/>
                <a:tailEnd/>
              </a:ln>
            </p:spPr>
            <p:txBody>
              <a:bodyPr wrap="none"/>
              <a:lstStyle/>
              <a:p>
                <a:pPr defTabSz="456789">
                  <a:defRPr/>
                </a:pPr>
                <a:endParaRPr lang="en-US" sz="1500" b="1">
                  <a:solidFill>
                    <a:srgbClr val="000000"/>
                  </a:solidFill>
                  <a:latin typeface="Arial" panose="020B0604020202020204"/>
                </a:endParaRPr>
              </a:p>
            </p:txBody>
          </p:sp>
          <p:sp>
            <p:nvSpPr>
              <p:cNvPr id="261" name="Line - New Hampshire"/>
              <p:cNvSpPr>
                <a:spLocks noChangeShapeType="1"/>
              </p:cNvSpPr>
              <p:nvPr/>
            </p:nvSpPr>
            <p:spPr bwMode="auto">
              <a:xfrm flipV="1">
                <a:off x="7482110" y="1780394"/>
                <a:ext cx="360133" cy="67528"/>
              </a:xfrm>
              <a:prstGeom prst="line">
                <a:avLst/>
              </a:prstGeom>
              <a:noFill/>
              <a:ln w="9525">
                <a:solidFill>
                  <a:schemeClr val="tx1"/>
                </a:solidFill>
                <a:round/>
                <a:headEnd/>
                <a:tailEnd/>
              </a:ln>
            </p:spPr>
            <p:txBody>
              <a:bodyPr wrap="none"/>
              <a:lstStyle/>
              <a:p>
                <a:pPr defTabSz="456789">
                  <a:defRPr/>
                </a:pPr>
                <a:endParaRPr lang="en-US" sz="1500" b="1">
                  <a:solidFill>
                    <a:srgbClr val="000000"/>
                  </a:solidFill>
                  <a:latin typeface="Arial" panose="020B0604020202020204"/>
                </a:endParaRPr>
              </a:p>
            </p:txBody>
          </p:sp>
          <p:sp>
            <p:nvSpPr>
              <p:cNvPr id="262" name="Line - Massachusetts"/>
              <p:cNvSpPr>
                <a:spLocks noChangeShapeType="1"/>
              </p:cNvSpPr>
              <p:nvPr/>
            </p:nvSpPr>
            <p:spPr bwMode="auto">
              <a:xfrm flipV="1">
                <a:off x="7620134" y="1989407"/>
                <a:ext cx="415659" cy="0"/>
              </a:xfrm>
              <a:prstGeom prst="line">
                <a:avLst/>
              </a:prstGeom>
              <a:noFill/>
              <a:ln w="9525">
                <a:solidFill>
                  <a:schemeClr val="tx1"/>
                </a:solidFill>
                <a:round/>
                <a:headEnd/>
                <a:tailEnd/>
              </a:ln>
            </p:spPr>
            <p:txBody>
              <a:bodyPr wrap="none"/>
              <a:lstStyle/>
              <a:p>
                <a:pPr defTabSz="456789">
                  <a:defRPr/>
                </a:pPr>
                <a:endParaRPr lang="en-US" sz="1500" b="1">
                  <a:solidFill>
                    <a:srgbClr val="000000"/>
                  </a:solidFill>
                  <a:latin typeface="Arial" panose="020B0604020202020204"/>
                </a:endParaRPr>
              </a:p>
            </p:txBody>
          </p:sp>
          <p:sp>
            <p:nvSpPr>
              <p:cNvPr id="263" name="Line - Maryland"/>
              <p:cNvSpPr>
                <a:spLocks noChangeShapeType="1"/>
              </p:cNvSpPr>
              <p:nvPr/>
            </p:nvSpPr>
            <p:spPr bwMode="auto">
              <a:xfrm>
                <a:off x="7293319" y="2790092"/>
                <a:ext cx="298117" cy="82885"/>
              </a:xfrm>
              <a:prstGeom prst="line">
                <a:avLst/>
              </a:prstGeom>
              <a:solidFill>
                <a:srgbClr val="DBDBDB"/>
              </a:solidFill>
              <a:ln w="19050">
                <a:solidFill>
                  <a:schemeClr val="tx1"/>
                </a:solidFill>
                <a:prstDash val="solid"/>
                <a:round/>
                <a:headEnd/>
                <a:tailEnd/>
              </a:ln>
            </p:spPr>
            <p:txBody>
              <a:bodyPr wrap="none"/>
              <a:lstStyle/>
              <a:p>
                <a:pPr defTabSz="456789">
                  <a:defRPr/>
                </a:pPr>
                <a:endParaRPr lang="en-US" sz="1500" b="1">
                  <a:solidFill>
                    <a:srgbClr val="000000"/>
                  </a:solidFill>
                  <a:latin typeface="Arial" panose="020B0604020202020204"/>
                </a:endParaRPr>
              </a:p>
            </p:txBody>
          </p:sp>
          <p:sp>
            <p:nvSpPr>
              <p:cNvPr id="264" name="Line - Hawaii"/>
              <p:cNvSpPr>
                <a:spLocks noChangeShapeType="1"/>
              </p:cNvSpPr>
              <p:nvPr/>
            </p:nvSpPr>
            <p:spPr bwMode="auto">
              <a:xfrm flipH="1" flipV="1">
                <a:off x="2298684" y="4642804"/>
                <a:ext cx="268117" cy="67528"/>
              </a:xfrm>
              <a:prstGeom prst="line">
                <a:avLst/>
              </a:prstGeom>
              <a:noFill/>
              <a:ln w="9525">
                <a:solidFill>
                  <a:schemeClr val="tx1"/>
                </a:solidFill>
                <a:round/>
                <a:headEnd/>
                <a:tailEnd/>
              </a:ln>
            </p:spPr>
            <p:txBody>
              <a:bodyPr wrap="none"/>
              <a:lstStyle/>
              <a:p>
                <a:pPr defTabSz="456789">
                  <a:defRPr/>
                </a:pPr>
                <a:endParaRPr lang="en-US" sz="1500" b="1">
                  <a:solidFill>
                    <a:srgbClr val="000000"/>
                  </a:solidFill>
                  <a:latin typeface="Arial" panose="020B0604020202020204"/>
                </a:endParaRPr>
              </a:p>
            </p:txBody>
          </p:sp>
          <p:sp>
            <p:nvSpPr>
              <p:cNvPr id="265" name="Line - District of Columbia"/>
              <p:cNvSpPr>
                <a:spLocks noChangeShapeType="1"/>
              </p:cNvSpPr>
              <p:nvPr/>
            </p:nvSpPr>
            <p:spPr bwMode="auto">
              <a:xfrm flipH="1" flipV="1">
                <a:off x="7065654" y="2770798"/>
                <a:ext cx="440254" cy="250817"/>
              </a:xfrm>
              <a:prstGeom prst="line">
                <a:avLst/>
              </a:prstGeom>
              <a:solidFill>
                <a:srgbClr val="DBDBDB"/>
              </a:solidFill>
              <a:ln w="19050">
                <a:solidFill>
                  <a:schemeClr val="tx1"/>
                </a:solidFill>
                <a:prstDash val="solid"/>
                <a:round/>
                <a:headEnd/>
                <a:tailEnd/>
              </a:ln>
            </p:spPr>
            <p:txBody>
              <a:bodyPr wrap="none"/>
              <a:lstStyle/>
              <a:p>
                <a:pPr defTabSz="456789">
                  <a:defRPr/>
                </a:pPr>
                <a:endParaRPr lang="en-US" sz="1500" b="1">
                  <a:solidFill>
                    <a:srgbClr val="000000"/>
                  </a:solidFill>
                  <a:latin typeface="Arial" panose="020B0604020202020204"/>
                </a:endParaRPr>
              </a:p>
            </p:txBody>
          </p:sp>
          <p:sp>
            <p:nvSpPr>
              <p:cNvPr id="266" name="Line - Delaware"/>
              <p:cNvSpPr>
                <a:spLocks noChangeShapeType="1"/>
              </p:cNvSpPr>
              <p:nvPr/>
            </p:nvSpPr>
            <p:spPr bwMode="auto">
              <a:xfrm flipV="1">
                <a:off x="7286973" y="2683978"/>
                <a:ext cx="263357" cy="0"/>
              </a:xfrm>
              <a:prstGeom prst="line">
                <a:avLst/>
              </a:prstGeom>
              <a:noFill/>
              <a:ln w="9525">
                <a:solidFill>
                  <a:schemeClr val="tx1"/>
                </a:solidFill>
                <a:round/>
                <a:headEnd/>
                <a:tailEnd/>
              </a:ln>
            </p:spPr>
            <p:txBody>
              <a:bodyPr wrap="none"/>
              <a:lstStyle/>
              <a:p>
                <a:pPr defTabSz="456789">
                  <a:defRPr/>
                </a:pPr>
                <a:endParaRPr lang="en-US" sz="1500" b="1">
                  <a:solidFill>
                    <a:srgbClr val="000000"/>
                  </a:solidFill>
                  <a:latin typeface="Arial" panose="020B0604020202020204"/>
                </a:endParaRPr>
              </a:p>
            </p:txBody>
          </p:sp>
          <p:sp>
            <p:nvSpPr>
              <p:cNvPr id="267" name="Line - Connecticut"/>
              <p:cNvSpPr>
                <a:spLocks noChangeShapeType="1"/>
              </p:cNvSpPr>
              <p:nvPr/>
            </p:nvSpPr>
            <p:spPr bwMode="auto">
              <a:xfrm>
                <a:off x="7472591" y="2159834"/>
                <a:ext cx="217349" cy="96468"/>
              </a:xfrm>
              <a:prstGeom prst="line">
                <a:avLst/>
              </a:prstGeom>
              <a:solidFill>
                <a:srgbClr val="DBDBDB"/>
              </a:solidFill>
              <a:ln w="19050">
                <a:solidFill>
                  <a:schemeClr val="tx1"/>
                </a:solidFill>
                <a:prstDash val="solid"/>
                <a:round/>
                <a:headEnd/>
                <a:tailEnd/>
              </a:ln>
            </p:spPr>
            <p:txBody>
              <a:bodyPr wrap="none"/>
              <a:lstStyle/>
              <a:p>
                <a:pPr defTabSz="456789">
                  <a:defRPr/>
                </a:pPr>
                <a:endParaRPr lang="en-US" sz="1500" b="1">
                  <a:solidFill>
                    <a:srgbClr val="000000"/>
                  </a:solidFill>
                  <a:latin typeface="Arial" panose="020B0604020202020204"/>
                </a:endParaRPr>
              </a:p>
            </p:txBody>
          </p:sp>
        </p:grpSp>
        <p:grpSp>
          <p:nvGrpSpPr>
            <p:cNvPr id="148" name="Shape - Hawaii"/>
            <p:cNvGrpSpPr/>
            <p:nvPr/>
          </p:nvGrpSpPr>
          <p:grpSpPr>
            <a:xfrm>
              <a:off x="1672022" y="4210658"/>
              <a:ext cx="621903" cy="483945"/>
              <a:chOff x="1723650" y="4670940"/>
              <a:chExt cx="622300" cy="477834"/>
            </a:xfrm>
            <a:solidFill>
              <a:srgbClr val="7BC7ED"/>
            </a:solidFill>
          </p:grpSpPr>
          <p:sp>
            <p:nvSpPr>
              <p:cNvPr id="149" name="Freeform 4"/>
              <p:cNvSpPr>
                <a:spLocks noChangeAspect="1"/>
              </p:cNvSpPr>
              <p:nvPr/>
            </p:nvSpPr>
            <p:spPr bwMode="auto">
              <a:xfrm>
                <a:off x="1723650" y="4730850"/>
                <a:ext cx="47758" cy="69294"/>
              </a:xfrm>
              <a:custGeom>
                <a:avLst/>
                <a:gdLst>
                  <a:gd name="T0" fmla="*/ 0 w 66"/>
                  <a:gd name="T1" fmla="*/ 96 h 96"/>
                  <a:gd name="T2" fmla="*/ 0 w 66"/>
                  <a:gd name="T3" fmla="*/ 68 h 96"/>
                  <a:gd name="T4" fmla="*/ 37 w 66"/>
                  <a:gd name="T5" fmla="*/ 0 h 96"/>
                  <a:gd name="T6" fmla="*/ 66 w 66"/>
                  <a:gd name="T7" fmla="*/ 20 h 96"/>
                  <a:gd name="T8" fmla="*/ 34 w 66"/>
                  <a:gd name="T9" fmla="*/ 96 h 96"/>
                  <a:gd name="T10" fmla="*/ 0 w 66"/>
                  <a:gd name="T11" fmla="*/ 96 h 96"/>
                  <a:gd name="T12" fmla="*/ 0 60000 65536"/>
                  <a:gd name="T13" fmla="*/ 0 60000 65536"/>
                  <a:gd name="T14" fmla="*/ 0 60000 65536"/>
                  <a:gd name="T15" fmla="*/ 0 60000 65536"/>
                  <a:gd name="T16" fmla="*/ 0 60000 65536"/>
                  <a:gd name="T17" fmla="*/ 0 60000 65536"/>
                  <a:gd name="T18" fmla="*/ 0 w 66"/>
                  <a:gd name="T19" fmla="*/ 0 h 96"/>
                  <a:gd name="T20" fmla="*/ 66 w 66"/>
                  <a:gd name="T21" fmla="*/ 96 h 96"/>
                </a:gdLst>
                <a:ahLst/>
                <a:cxnLst>
                  <a:cxn ang="T12">
                    <a:pos x="T0" y="T1"/>
                  </a:cxn>
                  <a:cxn ang="T13">
                    <a:pos x="T2" y="T3"/>
                  </a:cxn>
                  <a:cxn ang="T14">
                    <a:pos x="T4" y="T5"/>
                  </a:cxn>
                  <a:cxn ang="T15">
                    <a:pos x="T6" y="T7"/>
                  </a:cxn>
                  <a:cxn ang="T16">
                    <a:pos x="T8" y="T9"/>
                  </a:cxn>
                  <a:cxn ang="T17">
                    <a:pos x="T10" y="T11"/>
                  </a:cxn>
                </a:cxnLst>
                <a:rect l="T18" t="T19" r="T20" b="T21"/>
                <a:pathLst>
                  <a:path w="66" h="96">
                    <a:moveTo>
                      <a:pt x="0" y="96"/>
                    </a:moveTo>
                    <a:lnTo>
                      <a:pt x="0" y="68"/>
                    </a:lnTo>
                    <a:lnTo>
                      <a:pt x="37" y="0"/>
                    </a:lnTo>
                    <a:lnTo>
                      <a:pt x="66" y="20"/>
                    </a:lnTo>
                    <a:lnTo>
                      <a:pt x="34" y="96"/>
                    </a:lnTo>
                    <a:lnTo>
                      <a:pt x="0" y="96"/>
                    </a:lnTo>
                    <a:close/>
                  </a:path>
                </a:pathLst>
              </a:custGeom>
              <a:solidFill>
                <a:srgbClr val="CCCCCC"/>
              </a:solidFill>
              <a:ln w="19050">
                <a:solidFill>
                  <a:schemeClr val="tx1"/>
                </a:solidFill>
                <a:prstDash val="solid"/>
                <a:round/>
                <a:headEnd/>
                <a:tailEnd/>
              </a:ln>
            </p:spPr>
            <p:txBody>
              <a:bodyPr wrap="none"/>
              <a:lstStyle/>
              <a:p>
                <a:pPr defTabSz="456789">
                  <a:defRPr/>
                </a:pPr>
                <a:endParaRPr lang="en-US" sz="1500" b="1">
                  <a:solidFill>
                    <a:srgbClr val="000000"/>
                  </a:solidFill>
                  <a:latin typeface="Arial" panose="020B0604020202020204"/>
                </a:endParaRPr>
              </a:p>
            </p:txBody>
          </p:sp>
          <p:sp>
            <p:nvSpPr>
              <p:cNvPr id="150" name="Freeform 5"/>
              <p:cNvSpPr>
                <a:spLocks noChangeAspect="1"/>
              </p:cNvSpPr>
              <p:nvPr/>
            </p:nvSpPr>
            <p:spPr bwMode="auto">
              <a:xfrm>
                <a:off x="1791668" y="4670940"/>
                <a:ext cx="89727" cy="87339"/>
              </a:xfrm>
              <a:custGeom>
                <a:avLst/>
                <a:gdLst>
                  <a:gd name="T0" fmla="*/ 27 w 124"/>
                  <a:gd name="T1" fmla="*/ 13 h 121"/>
                  <a:gd name="T2" fmla="*/ 0 w 124"/>
                  <a:gd name="T3" fmla="*/ 72 h 121"/>
                  <a:gd name="T4" fmla="*/ 48 w 124"/>
                  <a:gd name="T5" fmla="*/ 110 h 121"/>
                  <a:gd name="T6" fmla="*/ 103 w 124"/>
                  <a:gd name="T7" fmla="*/ 121 h 121"/>
                  <a:gd name="T8" fmla="*/ 124 w 124"/>
                  <a:gd name="T9" fmla="*/ 73 h 121"/>
                  <a:gd name="T10" fmla="*/ 110 w 124"/>
                  <a:gd name="T11" fmla="*/ 0 h 121"/>
                  <a:gd name="T12" fmla="*/ 27 w 124"/>
                  <a:gd name="T13" fmla="*/ 13 h 121"/>
                  <a:gd name="T14" fmla="*/ 0 60000 65536"/>
                  <a:gd name="T15" fmla="*/ 0 60000 65536"/>
                  <a:gd name="T16" fmla="*/ 0 60000 65536"/>
                  <a:gd name="T17" fmla="*/ 0 60000 65536"/>
                  <a:gd name="T18" fmla="*/ 0 60000 65536"/>
                  <a:gd name="T19" fmla="*/ 0 60000 65536"/>
                  <a:gd name="T20" fmla="*/ 0 60000 65536"/>
                  <a:gd name="T21" fmla="*/ 0 w 124"/>
                  <a:gd name="T22" fmla="*/ 0 h 121"/>
                  <a:gd name="T23" fmla="*/ 124 w 124"/>
                  <a:gd name="T24" fmla="*/ 121 h 12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24" h="121">
                    <a:moveTo>
                      <a:pt x="27" y="13"/>
                    </a:moveTo>
                    <a:lnTo>
                      <a:pt x="0" y="72"/>
                    </a:lnTo>
                    <a:lnTo>
                      <a:pt x="48" y="110"/>
                    </a:lnTo>
                    <a:lnTo>
                      <a:pt x="103" y="121"/>
                    </a:lnTo>
                    <a:lnTo>
                      <a:pt x="124" y="73"/>
                    </a:lnTo>
                    <a:lnTo>
                      <a:pt x="110" y="0"/>
                    </a:lnTo>
                    <a:lnTo>
                      <a:pt x="27" y="13"/>
                    </a:lnTo>
                    <a:close/>
                  </a:path>
                </a:pathLst>
              </a:custGeom>
              <a:solidFill>
                <a:srgbClr val="CCCCCC"/>
              </a:solidFill>
              <a:ln w="19050">
                <a:solidFill>
                  <a:schemeClr val="tx1"/>
                </a:solidFill>
                <a:prstDash val="solid"/>
                <a:round/>
                <a:headEnd/>
                <a:tailEnd/>
              </a:ln>
            </p:spPr>
            <p:txBody>
              <a:bodyPr wrap="none"/>
              <a:lstStyle/>
              <a:p>
                <a:pPr defTabSz="456789">
                  <a:defRPr/>
                </a:pPr>
                <a:endParaRPr lang="en-US" sz="1500" b="1">
                  <a:solidFill>
                    <a:srgbClr val="000000"/>
                  </a:solidFill>
                  <a:latin typeface="Arial" panose="020B0604020202020204"/>
                </a:endParaRPr>
              </a:p>
            </p:txBody>
          </p:sp>
          <p:sp>
            <p:nvSpPr>
              <p:cNvPr id="151" name="Freeform 6"/>
              <p:cNvSpPr>
                <a:spLocks noChangeAspect="1"/>
              </p:cNvSpPr>
              <p:nvPr/>
            </p:nvSpPr>
            <p:spPr bwMode="auto">
              <a:xfrm>
                <a:off x="1875606" y="4730849"/>
                <a:ext cx="133143" cy="98166"/>
              </a:xfrm>
              <a:custGeom>
                <a:avLst/>
                <a:gdLst>
                  <a:gd name="T0" fmla="*/ 0 w 184"/>
                  <a:gd name="T1" fmla="*/ 48 h 136"/>
                  <a:gd name="T2" fmla="*/ 126 w 184"/>
                  <a:gd name="T3" fmla="*/ 0 h 136"/>
                  <a:gd name="T4" fmla="*/ 149 w 184"/>
                  <a:gd name="T5" fmla="*/ 59 h 136"/>
                  <a:gd name="T6" fmla="*/ 173 w 184"/>
                  <a:gd name="T7" fmla="*/ 72 h 136"/>
                  <a:gd name="T8" fmla="*/ 184 w 184"/>
                  <a:gd name="T9" fmla="*/ 120 h 136"/>
                  <a:gd name="T10" fmla="*/ 121 w 184"/>
                  <a:gd name="T11" fmla="*/ 127 h 136"/>
                  <a:gd name="T12" fmla="*/ 76 w 184"/>
                  <a:gd name="T13" fmla="*/ 136 h 136"/>
                  <a:gd name="T14" fmla="*/ 0 w 184"/>
                  <a:gd name="T15" fmla="*/ 48 h 136"/>
                  <a:gd name="T16" fmla="*/ 0 60000 65536"/>
                  <a:gd name="T17" fmla="*/ 0 60000 65536"/>
                  <a:gd name="T18" fmla="*/ 0 60000 65536"/>
                  <a:gd name="T19" fmla="*/ 0 60000 65536"/>
                  <a:gd name="T20" fmla="*/ 0 60000 65536"/>
                  <a:gd name="T21" fmla="*/ 0 60000 65536"/>
                  <a:gd name="T22" fmla="*/ 0 60000 65536"/>
                  <a:gd name="T23" fmla="*/ 0 60000 65536"/>
                  <a:gd name="T24" fmla="*/ 0 w 184"/>
                  <a:gd name="T25" fmla="*/ 0 h 136"/>
                  <a:gd name="T26" fmla="*/ 184 w 184"/>
                  <a:gd name="T27" fmla="*/ 136 h 1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4" h="136">
                    <a:moveTo>
                      <a:pt x="0" y="48"/>
                    </a:moveTo>
                    <a:lnTo>
                      <a:pt x="126" y="0"/>
                    </a:lnTo>
                    <a:lnTo>
                      <a:pt x="149" y="59"/>
                    </a:lnTo>
                    <a:lnTo>
                      <a:pt x="173" y="72"/>
                    </a:lnTo>
                    <a:lnTo>
                      <a:pt x="184" y="120"/>
                    </a:lnTo>
                    <a:lnTo>
                      <a:pt x="121" y="127"/>
                    </a:lnTo>
                    <a:lnTo>
                      <a:pt x="76" y="136"/>
                    </a:lnTo>
                    <a:lnTo>
                      <a:pt x="0" y="48"/>
                    </a:lnTo>
                    <a:close/>
                  </a:path>
                </a:pathLst>
              </a:custGeom>
              <a:solidFill>
                <a:srgbClr val="CCCCCC"/>
              </a:solidFill>
              <a:ln w="19050">
                <a:solidFill>
                  <a:schemeClr val="tx1"/>
                </a:solidFill>
                <a:prstDash val="solid"/>
                <a:round/>
                <a:headEnd/>
                <a:tailEnd/>
              </a:ln>
            </p:spPr>
            <p:txBody>
              <a:bodyPr wrap="none"/>
              <a:lstStyle/>
              <a:p>
                <a:pPr defTabSz="456789">
                  <a:defRPr/>
                </a:pPr>
                <a:endParaRPr lang="en-US" sz="1500" b="1">
                  <a:solidFill>
                    <a:srgbClr val="000000"/>
                  </a:solidFill>
                  <a:latin typeface="Arial" panose="020B0604020202020204"/>
                </a:endParaRPr>
              </a:p>
            </p:txBody>
          </p:sp>
          <p:sp>
            <p:nvSpPr>
              <p:cNvPr id="152" name="Freeform 7"/>
              <p:cNvSpPr>
                <a:spLocks noChangeAspect="1"/>
              </p:cNvSpPr>
              <p:nvPr/>
            </p:nvSpPr>
            <p:spPr bwMode="auto">
              <a:xfrm>
                <a:off x="2013092" y="4805198"/>
                <a:ext cx="105646" cy="51970"/>
              </a:xfrm>
              <a:custGeom>
                <a:avLst/>
                <a:gdLst>
                  <a:gd name="T0" fmla="*/ 22 w 146"/>
                  <a:gd name="T1" fmla="*/ 3 h 72"/>
                  <a:gd name="T2" fmla="*/ 0 w 146"/>
                  <a:gd name="T3" fmla="*/ 67 h 72"/>
                  <a:gd name="T4" fmla="*/ 38 w 146"/>
                  <a:gd name="T5" fmla="*/ 72 h 72"/>
                  <a:gd name="T6" fmla="*/ 62 w 146"/>
                  <a:gd name="T7" fmla="*/ 57 h 72"/>
                  <a:gd name="T8" fmla="*/ 107 w 146"/>
                  <a:gd name="T9" fmla="*/ 58 h 72"/>
                  <a:gd name="T10" fmla="*/ 146 w 146"/>
                  <a:gd name="T11" fmla="*/ 30 h 72"/>
                  <a:gd name="T12" fmla="*/ 120 w 146"/>
                  <a:gd name="T13" fmla="*/ 20 h 72"/>
                  <a:gd name="T14" fmla="*/ 101 w 146"/>
                  <a:gd name="T15" fmla="*/ 0 h 72"/>
                  <a:gd name="T16" fmla="*/ 22 w 146"/>
                  <a:gd name="T17" fmla="*/ 3 h 7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46"/>
                  <a:gd name="T28" fmla="*/ 0 h 72"/>
                  <a:gd name="T29" fmla="*/ 146 w 146"/>
                  <a:gd name="T30" fmla="*/ 72 h 7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46" h="72">
                    <a:moveTo>
                      <a:pt x="22" y="3"/>
                    </a:moveTo>
                    <a:lnTo>
                      <a:pt x="0" y="67"/>
                    </a:lnTo>
                    <a:lnTo>
                      <a:pt x="38" y="72"/>
                    </a:lnTo>
                    <a:lnTo>
                      <a:pt x="62" y="57"/>
                    </a:lnTo>
                    <a:lnTo>
                      <a:pt x="107" y="58"/>
                    </a:lnTo>
                    <a:lnTo>
                      <a:pt x="146" y="30"/>
                    </a:lnTo>
                    <a:lnTo>
                      <a:pt x="120" y="20"/>
                    </a:lnTo>
                    <a:lnTo>
                      <a:pt x="101" y="0"/>
                    </a:lnTo>
                    <a:lnTo>
                      <a:pt x="22" y="3"/>
                    </a:lnTo>
                    <a:close/>
                  </a:path>
                </a:pathLst>
              </a:custGeom>
              <a:solidFill>
                <a:srgbClr val="CCCCCC"/>
              </a:solidFill>
              <a:ln w="19050">
                <a:solidFill>
                  <a:schemeClr val="tx1"/>
                </a:solidFill>
                <a:prstDash val="solid"/>
                <a:round/>
                <a:headEnd/>
                <a:tailEnd/>
              </a:ln>
            </p:spPr>
            <p:txBody>
              <a:bodyPr wrap="none"/>
              <a:lstStyle/>
              <a:p>
                <a:pPr defTabSz="456789">
                  <a:defRPr/>
                </a:pPr>
                <a:endParaRPr lang="en-US" sz="1500" b="1">
                  <a:solidFill>
                    <a:srgbClr val="000000"/>
                  </a:solidFill>
                  <a:latin typeface="Arial" panose="020B0604020202020204"/>
                </a:endParaRPr>
              </a:p>
            </p:txBody>
          </p:sp>
          <p:sp>
            <p:nvSpPr>
              <p:cNvPr id="153" name="Freeform 8"/>
              <p:cNvSpPr>
                <a:spLocks noChangeAspect="1"/>
              </p:cNvSpPr>
              <p:nvPr/>
            </p:nvSpPr>
            <p:spPr bwMode="auto">
              <a:xfrm>
                <a:off x="2044206" y="4878821"/>
                <a:ext cx="43416" cy="37534"/>
              </a:xfrm>
              <a:custGeom>
                <a:avLst/>
                <a:gdLst>
                  <a:gd name="T0" fmla="*/ 52 w 60"/>
                  <a:gd name="T1" fmla="*/ 0 h 52"/>
                  <a:gd name="T2" fmla="*/ 0 w 60"/>
                  <a:gd name="T3" fmla="*/ 4 h 52"/>
                  <a:gd name="T4" fmla="*/ 9 w 60"/>
                  <a:gd name="T5" fmla="*/ 52 h 52"/>
                  <a:gd name="T6" fmla="*/ 60 w 60"/>
                  <a:gd name="T7" fmla="*/ 40 h 52"/>
                  <a:gd name="T8" fmla="*/ 52 w 60"/>
                  <a:gd name="T9" fmla="*/ 0 h 52"/>
                  <a:gd name="T10" fmla="*/ 0 60000 65536"/>
                  <a:gd name="T11" fmla="*/ 0 60000 65536"/>
                  <a:gd name="T12" fmla="*/ 0 60000 65536"/>
                  <a:gd name="T13" fmla="*/ 0 60000 65536"/>
                  <a:gd name="T14" fmla="*/ 0 60000 65536"/>
                  <a:gd name="T15" fmla="*/ 0 w 60"/>
                  <a:gd name="T16" fmla="*/ 0 h 52"/>
                  <a:gd name="T17" fmla="*/ 60 w 60"/>
                  <a:gd name="T18" fmla="*/ 52 h 52"/>
                </a:gdLst>
                <a:ahLst/>
                <a:cxnLst>
                  <a:cxn ang="T10">
                    <a:pos x="T0" y="T1"/>
                  </a:cxn>
                  <a:cxn ang="T11">
                    <a:pos x="T2" y="T3"/>
                  </a:cxn>
                  <a:cxn ang="T12">
                    <a:pos x="T4" y="T5"/>
                  </a:cxn>
                  <a:cxn ang="T13">
                    <a:pos x="T6" y="T7"/>
                  </a:cxn>
                  <a:cxn ang="T14">
                    <a:pos x="T8" y="T9"/>
                  </a:cxn>
                </a:cxnLst>
                <a:rect l="T15" t="T16" r="T17" b="T18"/>
                <a:pathLst>
                  <a:path w="60" h="52">
                    <a:moveTo>
                      <a:pt x="52" y="0"/>
                    </a:moveTo>
                    <a:lnTo>
                      <a:pt x="0" y="4"/>
                    </a:lnTo>
                    <a:lnTo>
                      <a:pt x="9" y="52"/>
                    </a:lnTo>
                    <a:lnTo>
                      <a:pt x="60" y="40"/>
                    </a:lnTo>
                    <a:lnTo>
                      <a:pt x="52" y="0"/>
                    </a:lnTo>
                    <a:close/>
                  </a:path>
                </a:pathLst>
              </a:custGeom>
              <a:solidFill>
                <a:srgbClr val="CCCCCC"/>
              </a:solidFill>
              <a:ln w="19050">
                <a:solidFill>
                  <a:schemeClr val="tx1"/>
                </a:solidFill>
                <a:prstDash val="solid"/>
                <a:round/>
                <a:headEnd/>
                <a:tailEnd/>
              </a:ln>
            </p:spPr>
            <p:txBody>
              <a:bodyPr wrap="none"/>
              <a:lstStyle/>
              <a:p>
                <a:pPr defTabSz="456789">
                  <a:defRPr/>
                </a:pPr>
                <a:endParaRPr lang="en-US" sz="1500" b="1">
                  <a:solidFill>
                    <a:srgbClr val="000000"/>
                  </a:solidFill>
                  <a:latin typeface="Arial" panose="020B0604020202020204"/>
                </a:endParaRPr>
              </a:p>
            </p:txBody>
          </p:sp>
          <p:sp>
            <p:nvSpPr>
              <p:cNvPr id="154" name="Freeform 9"/>
              <p:cNvSpPr>
                <a:spLocks noChangeAspect="1"/>
              </p:cNvSpPr>
              <p:nvPr/>
            </p:nvSpPr>
            <p:spPr bwMode="auto">
              <a:xfrm>
                <a:off x="2091241" y="4919243"/>
                <a:ext cx="29668" cy="36812"/>
              </a:xfrm>
              <a:custGeom>
                <a:avLst/>
                <a:gdLst>
                  <a:gd name="T0" fmla="*/ 0 w 41"/>
                  <a:gd name="T1" fmla="*/ 20 h 51"/>
                  <a:gd name="T2" fmla="*/ 41 w 41"/>
                  <a:gd name="T3" fmla="*/ 0 h 51"/>
                  <a:gd name="T4" fmla="*/ 41 w 41"/>
                  <a:gd name="T5" fmla="*/ 45 h 51"/>
                  <a:gd name="T6" fmla="*/ 14 w 41"/>
                  <a:gd name="T7" fmla="*/ 51 h 51"/>
                  <a:gd name="T8" fmla="*/ 0 w 41"/>
                  <a:gd name="T9" fmla="*/ 20 h 51"/>
                  <a:gd name="T10" fmla="*/ 0 60000 65536"/>
                  <a:gd name="T11" fmla="*/ 0 60000 65536"/>
                  <a:gd name="T12" fmla="*/ 0 60000 65536"/>
                  <a:gd name="T13" fmla="*/ 0 60000 65536"/>
                  <a:gd name="T14" fmla="*/ 0 60000 65536"/>
                  <a:gd name="T15" fmla="*/ 0 w 41"/>
                  <a:gd name="T16" fmla="*/ 0 h 51"/>
                  <a:gd name="T17" fmla="*/ 41 w 41"/>
                  <a:gd name="T18" fmla="*/ 51 h 51"/>
                </a:gdLst>
                <a:ahLst/>
                <a:cxnLst>
                  <a:cxn ang="T10">
                    <a:pos x="T0" y="T1"/>
                  </a:cxn>
                  <a:cxn ang="T11">
                    <a:pos x="T2" y="T3"/>
                  </a:cxn>
                  <a:cxn ang="T12">
                    <a:pos x="T4" y="T5"/>
                  </a:cxn>
                  <a:cxn ang="T13">
                    <a:pos x="T6" y="T7"/>
                  </a:cxn>
                  <a:cxn ang="T14">
                    <a:pos x="T8" y="T9"/>
                  </a:cxn>
                </a:cxnLst>
                <a:rect l="T15" t="T16" r="T17" b="T18"/>
                <a:pathLst>
                  <a:path w="41" h="51">
                    <a:moveTo>
                      <a:pt x="0" y="20"/>
                    </a:moveTo>
                    <a:lnTo>
                      <a:pt x="41" y="0"/>
                    </a:lnTo>
                    <a:lnTo>
                      <a:pt x="41" y="45"/>
                    </a:lnTo>
                    <a:lnTo>
                      <a:pt x="14" y="51"/>
                    </a:lnTo>
                    <a:lnTo>
                      <a:pt x="0" y="20"/>
                    </a:lnTo>
                    <a:close/>
                  </a:path>
                </a:pathLst>
              </a:custGeom>
              <a:solidFill>
                <a:srgbClr val="CCCCCC"/>
              </a:solidFill>
              <a:ln w="19050">
                <a:solidFill>
                  <a:schemeClr val="tx1"/>
                </a:solidFill>
                <a:prstDash val="solid"/>
                <a:round/>
                <a:headEnd/>
                <a:tailEnd/>
              </a:ln>
            </p:spPr>
            <p:txBody>
              <a:bodyPr wrap="none"/>
              <a:lstStyle/>
              <a:p>
                <a:pPr defTabSz="456789">
                  <a:defRPr/>
                </a:pPr>
                <a:endParaRPr lang="en-US" sz="1500" b="1">
                  <a:solidFill>
                    <a:srgbClr val="000000"/>
                  </a:solidFill>
                  <a:latin typeface="Arial" panose="020B0604020202020204"/>
                </a:endParaRPr>
              </a:p>
            </p:txBody>
          </p:sp>
          <p:sp>
            <p:nvSpPr>
              <p:cNvPr id="155" name="Freeform"/>
              <p:cNvSpPr>
                <a:spLocks noChangeAspect="1"/>
              </p:cNvSpPr>
              <p:nvPr/>
            </p:nvSpPr>
            <p:spPr bwMode="auto">
              <a:xfrm>
                <a:off x="2165772" y="4936562"/>
                <a:ext cx="180178" cy="212212"/>
              </a:xfrm>
              <a:custGeom>
                <a:avLst/>
                <a:gdLst>
                  <a:gd name="T0" fmla="*/ 42 w 249"/>
                  <a:gd name="T1" fmla="*/ 0 h 294"/>
                  <a:gd name="T2" fmla="*/ 0 w 249"/>
                  <a:gd name="T3" fmla="*/ 112 h 294"/>
                  <a:gd name="T4" fmla="*/ 30 w 249"/>
                  <a:gd name="T5" fmla="*/ 167 h 294"/>
                  <a:gd name="T6" fmla="*/ 30 w 249"/>
                  <a:gd name="T7" fmla="*/ 267 h 294"/>
                  <a:gd name="T8" fmla="*/ 90 w 249"/>
                  <a:gd name="T9" fmla="*/ 294 h 294"/>
                  <a:gd name="T10" fmla="*/ 117 w 249"/>
                  <a:gd name="T11" fmla="*/ 235 h 294"/>
                  <a:gd name="T12" fmla="*/ 193 w 249"/>
                  <a:gd name="T13" fmla="*/ 222 h 294"/>
                  <a:gd name="T14" fmla="*/ 249 w 249"/>
                  <a:gd name="T15" fmla="*/ 158 h 294"/>
                  <a:gd name="T16" fmla="*/ 190 w 249"/>
                  <a:gd name="T17" fmla="*/ 58 h 294"/>
                  <a:gd name="T18" fmla="*/ 42 w 249"/>
                  <a:gd name="T19" fmla="*/ 0 h 29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49"/>
                  <a:gd name="T31" fmla="*/ 0 h 294"/>
                  <a:gd name="T32" fmla="*/ 249 w 249"/>
                  <a:gd name="T33" fmla="*/ 294 h 294"/>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49" h="294">
                    <a:moveTo>
                      <a:pt x="42" y="0"/>
                    </a:moveTo>
                    <a:lnTo>
                      <a:pt x="0" y="112"/>
                    </a:lnTo>
                    <a:lnTo>
                      <a:pt x="30" y="167"/>
                    </a:lnTo>
                    <a:lnTo>
                      <a:pt x="30" y="267"/>
                    </a:lnTo>
                    <a:lnTo>
                      <a:pt x="90" y="294"/>
                    </a:lnTo>
                    <a:lnTo>
                      <a:pt x="117" y="235"/>
                    </a:lnTo>
                    <a:lnTo>
                      <a:pt x="193" y="222"/>
                    </a:lnTo>
                    <a:lnTo>
                      <a:pt x="249" y="158"/>
                    </a:lnTo>
                    <a:lnTo>
                      <a:pt x="190" y="58"/>
                    </a:lnTo>
                    <a:lnTo>
                      <a:pt x="42" y="0"/>
                    </a:lnTo>
                    <a:close/>
                  </a:path>
                </a:pathLst>
              </a:custGeom>
              <a:solidFill>
                <a:srgbClr val="CCCCCC"/>
              </a:solidFill>
              <a:ln w="19050">
                <a:solidFill>
                  <a:schemeClr val="tx1"/>
                </a:solidFill>
                <a:prstDash val="solid"/>
                <a:round/>
                <a:headEnd/>
                <a:tailEnd/>
              </a:ln>
            </p:spPr>
            <p:txBody>
              <a:bodyPr wrap="none"/>
              <a:lstStyle/>
              <a:p>
                <a:pPr defTabSz="456789">
                  <a:defRPr/>
                </a:pPr>
                <a:endParaRPr lang="en-US" sz="1500" b="1">
                  <a:solidFill>
                    <a:srgbClr val="000000"/>
                  </a:solidFill>
                  <a:latin typeface="Arial" panose="020B0604020202020204"/>
                </a:endParaRPr>
              </a:p>
            </p:txBody>
          </p:sp>
          <p:sp>
            <p:nvSpPr>
              <p:cNvPr id="156" name="Freeform"/>
              <p:cNvSpPr>
                <a:spLocks noChangeAspect="1"/>
              </p:cNvSpPr>
              <p:nvPr/>
            </p:nvSpPr>
            <p:spPr bwMode="auto">
              <a:xfrm>
                <a:off x="2102095" y="4837679"/>
                <a:ext cx="99857" cy="83008"/>
              </a:xfrm>
              <a:custGeom>
                <a:avLst/>
                <a:gdLst>
                  <a:gd name="T0" fmla="*/ 29 w 138"/>
                  <a:gd name="T1" fmla="*/ 0 h 115"/>
                  <a:gd name="T2" fmla="*/ 0 w 138"/>
                  <a:gd name="T3" fmla="*/ 34 h 115"/>
                  <a:gd name="T4" fmla="*/ 12 w 138"/>
                  <a:gd name="T5" fmla="*/ 61 h 115"/>
                  <a:gd name="T6" fmla="*/ 38 w 138"/>
                  <a:gd name="T7" fmla="*/ 70 h 115"/>
                  <a:gd name="T8" fmla="*/ 64 w 138"/>
                  <a:gd name="T9" fmla="*/ 115 h 115"/>
                  <a:gd name="T10" fmla="*/ 136 w 138"/>
                  <a:gd name="T11" fmla="*/ 97 h 115"/>
                  <a:gd name="T12" fmla="*/ 138 w 138"/>
                  <a:gd name="T13" fmla="*/ 49 h 115"/>
                  <a:gd name="T14" fmla="*/ 85 w 138"/>
                  <a:gd name="T15" fmla="*/ 9 h 115"/>
                  <a:gd name="T16" fmla="*/ 29 w 138"/>
                  <a:gd name="T17" fmla="*/ 0 h 11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38"/>
                  <a:gd name="T28" fmla="*/ 0 h 115"/>
                  <a:gd name="T29" fmla="*/ 138 w 138"/>
                  <a:gd name="T30" fmla="*/ 115 h 115"/>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38" h="115">
                    <a:moveTo>
                      <a:pt x="29" y="0"/>
                    </a:moveTo>
                    <a:lnTo>
                      <a:pt x="0" y="34"/>
                    </a:lnTo>
                    <a:lnTo>
                      <a:pt x="12" y="61"/>
                    </a:lnTo>
                    <a:lnTo>
                      <a:pt x="38" y="70"/>
                    </a:lnTo>
                    <a:lnTo>
                      <a:pt x="64" y="115"/>
                    </a:lnTo>
                    <a:lnTo>
                      <a:pt x="136" y="97"/>
                    </a:lnTo>
                    <a:lnTo>
                      <a:pt x="138" y="49"/>
                    </a:lnTo>
                    <a:lnTo>
                      <a:pt x="85" y="9"/>
                    </a:lnTo>
                    <a:lnTo>
                      <a:pt x="29" y="0"/>
                    </a:lnTo>
                    <a:close/>
                  </a:path>
                </a:pathLst>
              </a:custGeom>
              <a:solidFill>
                <a:srgbClr val="CCCCCC"/>
              </a:solidFill>
              <a:ln w="19050">
                <a:solidFill>
                  <a:schemeClr val="tx1"/>
                </a:solidFill>
                <a:prstDash val="solid"/>
                <a:round/>
                <a:headEnd/>
                <a:tailEnd/>
              </a:ln>
            </p:spPr>
            <p:txBody>
              <a:bodyPr wrap="none"/>
              <a:lstStyle/>
              <a:p>
                <a:pPr defTabSz="456789">
                  <a:defRPr/>
                </a:pPr>
                <a:endParaRPr lang="en-US" sz="1500" b="1">
                  <a:solidFill>
                    <a:srgbClr val="000000"/>
                  </a:solidFill>
                  <a:latin typeface="Arial" panose="020B0604020202020204"/>
                </a:endParaRPr>
              </a:p>
            </p:txBody>
          </p:sp>
        </p:grpSp>
      </p:grpSp>
      <p:grpSp>
        <p:nvGrpSpPr>
          <p:cNvPr id="6" name="Group 5">
            <a:extLst>
              <a:ext uri="{FF2B5EF4-FFF2-40B4-BE49-F238E27FC236}">
                <a16:creationId xmlns:a16="http://schemas.microsoft.com/office/drawing/2014/main" id="{662D34FA-7550-4906-B4E1-192D98AB6E58}"/>
              </a:ext>
            </a:extLst>
          </p:cNvPr>
          <p:cNvGrpSpPr/>
          <p:nvPr/>
        </p:nvGrpSpPr>
        <p:grpSpPr>
          <a:xfrm>
            <a:off x="7532756" y="1737832"/>
            <a:ext cx="4561507" cy="3968515"/>
            <a:chOff x="8485658" y="4088091"/>
            <a:chExt cx="4626633" cy="2243910"/>
          </a:xfrm>
        </p:grpSpPr>
        <p:grpSp>
          <p:nvGrpSpPr>
            <p:cNvPr id="275" name="Group 274"/>
            <p:cNvGrpSpPr/>
            <p:nvPr/>
          </p:nvGrpSpPr>
          <p:grpSpPr>
            <a:xfrm>
              <a:off x="8485658" y="4088091"/>
              <a:ext cx="4626633" cy="2243910"/>
              <a:chOff x="7616977" y="3458481"/>
              <a:chExt cx="4999866" cy="1896247"/>
            </a:xfrm>
          </p:grpSpPr>
          <p:grpSp>
            <p:nvGrpSpPr>
              <p:cNvPr id="278" name="Group 277"/>
              <p:cNvGrpSpPr/>
              <p:nvPr/>
            </p:nvGrpSpPr>
            <p:grpSpPr>
              <a:xfrm>
                <a:off x="7680153" y="4191127"/>
                <a:ext cx="4744122" cy="1163601"/>
                <a:chOff x="7616456" y="3434264"/>
                <a:chExt cx="4744122" cy="1163601"/>
              </a:xfrm>
            </p:grpSpPr>
            <p:sp>
              <p:nvSpPr>
                <p:cNvPr id="281" name="Rectangle 280"/>
                <p:cNvSpPr>
                  <a:spLocks noChangeArrowheads="1"/>
                </p:cNvSpPr>
                <p:nvPr/>
              </p:nvSpPr>
              <p:spPr bwMode="auto">
                <a:xfrm>
                  <a:off x="7616456" y="3469826"/>
                  <a:ext cx="212150" cy="180430"/>
                </a:xfrm>
                <a:prstGeom prst="rect">
                  <a:avLst/>
                </a:prstGeom>
                <a:solidFill>
                  <a:schemeClr val="accent3"/>
                </a:solidFill>
                <a:ln w="19050">
                  <a:solidFill>
                    <a:schemeClr val="tx1"/>
                  </a:solidFill>
                  <a:prstDash val="solid"/>
                  <a:round/>
                  <a:headEnd/>
                  <a:tailEnd/>
                </a:ln>
              </p:spPr>
              <p:txBody>
                <a:bodyPr wrap="none"/>
                <a:lstStyle/>
                <a:p>
                  <a:pPr defTabSz="456789">
                    <a:defRPr/>
                  </a:pPr>
                  <a:endParaRPr lang="en-US" dirty="0">
                    <a:solidFill>
                      <a:srgbClr val="000000"/>
                    </a:solidFill>
                    <a:latin typeface="Arial" panose="020B0604020202020204"/>
                  </a:endParaRPr>
                </a:p>
              </p:txBody>
            </p:sp>
            <p:sp>
              <p:nvSpPr>
                <p:cNvPr id="283" name="Text Box 133"/>
                <p:cNvSpPr txBox="1">
                  <a:spLocks noChangeArrowheads="1"/>
                </p:cNvSpPr>
                <p:nvPr/>
              </p:nvSpPr>
              <p:spPr bwMode="auto">
                <a:xfrm>
                  <a:off x="7807522" y="3670024"/>
                  <a:ext cx="300269" cy="217658"/>
                </a:xfrm>
                <a:prstGeom prst="rect">
                  <a:avLst/>
                </a:prstGeom>
                <a:noFill/>
                <a:ln w="19050">
                  <a:noFill/>
                  <a:prstDash val="solid"/>
                  <a:round/>
                  <a:headEnd/>
                  <a:tailEnd/>
                </a:ln>
              </p:spPr>
              <p:txBody>
                <a:bodyPr wrap="none"/>
                <a:lstStyle>
                  <a:defPPr>
                    <a:defRPr lang="en-US"/>
                  </a:defPPr>
                  <a:lvl1pPr>
                    <a:defRPr sz="1400" b="1">
                      <a:solidFill>
                        <a:srgbClr val="323A45"/>
                      </a:solidFill>
                    </a:defRPr>
                  </a:lvl1pPr>
                </a:lstStyle>
                <a:p>
                  <a:pPr defTabSz="456789">
                    <a:defRPr/>
                  </a:pPr>
                  <a:r>
                    <a:rPr lang="en-US" sz="2400" b="0" dirty="0">
                      <a:solidFill>
                        <a:srgbClr val="000000"/>
                      </a:solidFill>
                      <a:latin typeface="Arial" panose="020B0604020202020204"/>
                    </a:rPr>
                    <a:t>Institutional Settings (8 states)</a:t>
                  </a:r>
                </a:p>
                <a:p>
                  <a:pPr defTabSz="456789">
                    <a:defRPr/>
                  </a:pPr>
                  <a:endParaRPr lang="en-US" sz="2400" b="0" dirty="0">
                    <a:solidFill>
                      <a:srgbClr val="000000"/>
                    </a:solidFill>
                    <a:latin typeface="Arial" panose="020B0604020202020204"/>
                  </a:endParaRPr>
                </a:p>
              </p:txBody>
            </p:sp>
            <p:sp>
              <p:nvSpPr>
                <p:cNvPr id="284" name="Text Box 135"/>
                <p:cNvSpPr txBox="1">
                  <a:spLocks noChangeArrowheads="1"/>
                </p:cNvSpPr>
                <p:nvPr/>
              </p:nvSpPr>
              <p:spPr bwMode="auto">
                <a:xfrm>
                  <a:off x="7813937" y="3434264"/>
                  <a:ext cx="4538743" cy="307777"/>
                </a:xfrm>
                <a:prstGeom prst="rect">
                  <a:avLst/>
                </a:prstGeom>
                <a:noFill/>
                <a:ln w="19050">
                  <a:noFill/>
                  <a:prstDash val="solid"/>
                  <a:round/>
                  <a:headEnd/>
                  <a:tailEnd/>
                </a:ln>
              </p:spPr>
              <p:txBody>
                <a:bodyPr wrap="none"/>
                <a:lstStyle>
                  <a:defPPr>
                    <a:defRPr lang="en-US"/>
                  </a:defPPr>
                  <a:lvl1pPr>
                    <a:defRPr sz="1400" b="1">
                      <a:solidFill>
                        <a:srgbClr val="323A45"/>
                      </a:solidFill>
                    </a:defRPr>
                  </a:lvl1pPr>
                </a:lstStyle>
                <a:p>
                  <a:pPr defTabSz="456789">
                    <a:defRPr/>
                  </a:pPr>
                  <a:r>
                    <a:rPr lang="en-US" sz="2400" b="0" dirty="0">
                      <a:solidFill>
                        <a:srgbClr val="000000"/>
                      </a:solidFill>
                      <a:latin typeface="Arial" panose="020B0604020202020204"/>
                    </a:rPr>
                    <a:t>HCBS Settings (8 states)</a:t>
                  </a:r>
                </a:p>
              </p:txBody>
            </p:sp>
            <p:sp>
              <p:nvSpPr>
                <p:cNvPr id="285" name="Text Box 135"/>
                <p:cNvSpPr txBox="1">
                  <a:spLocks noChangeArrowheads="1"/>
                </p:cNvSpPr>
                <p:nvPr/>
              </p:nvSpPr>
              <p:spPr bwMode="auto">
                <a:xfrm>
                  <a:off x="7814481" y="3895688"/>
                  <a:ext cx="4538743" cy="307777"/>
                </a:xfrm>
                <a:prstGeom prst="rect">
                  <a:avLst/>
                </a:prstGeom>
                <a:noFill/>
                <a:ln w="19050">
                  <a:noFill/>
                  <a:prstDash val="solid"/>
                  <a:round/>
                  <a:headEnd/>
                  <a:tailEnd/>
                </a:ln>
              </p:spPr>
              <p:txBody>
                <a:bodyPr wrap="none"/>
                <a:lstStyle>
                  <a:defPPr>
                    <a:defRPr lang="en-US"/>
                  </a:defPPr>
                  <a:lvl1pPr>
                    <a:defRPr sz="1400" b="1">
                      <a:solidFill>
                        <a:srgbClr val="323A45"/>
                      </a:solidFill>
                    </a:defRPr>
                  </a:lvl1pPr>
                </a:lstStyle>
                <a:p>
                  <a:pPr defTabSz="456789">
                    <a:defRPr/>
                  </a:pPr>
                  <a:r>
                    <a:rPr lang="en-US" sz="2400" b="0" dirty="0">
                      <a:solidFill>
                        <a:srgbClr val="000000"/>
                      </a:solidFill>
                      <a:latin typeface="Arial" panose="020B0604020202020204"/>
                    </a:rPr>
                    <a:t>HCBS &amp; Institutional </a:t>
                  </a:r>
                </a:p>
                <a:p>
                  <a:pPr defTabSz="456789">
                    <a:defRPr/>
                  </a:pPr>
                  <a:r>
                    <a:rPr lang="en-US" sz="2400" b="0" dirty="0">
                      <a:solidFill>
                        <a:srgbClr val="000000"/>
                      </a:solidFill>
                      <a:latin typeface="Arial" panose="020B0604020202020204"/>
                    </a:rPr>
                    <a:t>(14 states + DC)</a:t>
                  </a:r>
                </a:p>
              </p:txBody>
            </p:sp>
            <p:sp>
              <p:nvSpPr>
                <p:cNvPr id="288" name="Text Box 135"/>
                <p:cNvSpPr txBox="1">
                  <a:spLocks noChangeArrowheads="1"/>
                </p:cNvSpPr>
                <p:nvPr/>
              </p:nvSpPr>
              <p:spPr bwMode="auto">
                <a:xfrm>
                  <a:off x="7821835" y="4290088"/>
                  <a:ext cx="4538743" cy="307777"/>
                </a:xfrm>
                <a:prstGeom prst="rect">
                  <a:avLst/>
                </a:prstGeom>
                <a:noFill/>
                <a:ln w="19050">
                  <a:noFill/>
                  <a:prstDash val="solid"/>
                  <a:round/>
                  <a:headEnd/>
                  <a:tailEnd/>
                </a:ln>
              </p:spPr>
              <p:txBody>
                <a:bodyPr wrap="none"/>
                <a:lstStyle>
                  <a:defPPr>
                    <a:defRPr lang="en-US"/>
                  </a:defPPr>
                  <a:lvl1pPr>
                    <a:defRPr sz="1400" b="1">
                      <a:solidFill>
                        <a:srgbClr val="323A45"/>
                      </a:solidFill>
                    </a:defRPr>
                  </a:lvl1pPr>
                </a:lstStyle>
                <a:p>
                  <a:pPr defTabSz="456789">
                    <a:defRPr/>
                  </a:pPr>
                  <a:r>
                    <a:rPr lang="en-US" sz="2400" b="0" dirty="0">
                      <a:solidFill>
                        <a:srgbClr val="000000"/>
                      </a:solidFill>
                      <a:latin typeface="Arial" panose="020B0604020202020204"/>
                    </a:rPr>
                    <a:t>No Settings (20 states)</a:t>
                  </a:r>
                </a:p>
              </p:txBody>
            </p:sp>
          </p:grpSp>
          <p:sp>
            <p:nvSpPr>
              <p:cNvPr id="279" name="TextBox 278"/>
              <p:cNvSpPr txBox="1"/>
              <p:nvPr/>
            </p:nvSpPr>
            <p:spPr>
              <a:xfrm>
                <a:off x="7616977" y="3458481"/>
                <a:ext cx="4999866" cy="1014355"/>
              </a:xfrm>
              <a:prstGeom prst="rect">
                <a:avLst/>
              </a:prstGeom>
              <a:noFill/>
            </p:spPr>
            <p:txBody>
              <a:bodyPr wrap="square" rtlCol="0">
                <a:spAutoFit/>
              </a:bodyPr>
              <a:lstStyle/>
              <a:p>
                <a:pPr defTabSz="456789">
                  <a:defRPr/>
                </a:pPr>
                <a:r>
                  <a:rPr lang="en-US" sz="2400" dirty="0">
                    <a:solidFill>
                      <a:srgbClr val="000000"/>
                    </a:solidFill>
                    <a:latin typeface="Arial" panose="020B0604020202020204"/>
                  </a:rPr>
                  <a:t>What Types of Settings Serving People with Disabilities Do States Report Data For?*</a:t>
                </a:r>
              </a:p>
            </p:txBody>
          </p:sp>
        </p:grpSp>
        <p:sp>
          <p:nvSpPr>
            <p:cNvPr id="289" name="Rectangle 288">
              <a:extLst>
                <a:ext uri="{FF2B5EF4-FFF2-40B4-BE49-F238E27FC236}">
                  <a16:creationId xmlns:a16="http://schemas.microsoft.com/office/drawing/2014/main" id="{A55FA89E-4B0C-43E5-949A-1766061218E7}"/>
                </a:ext>
              </a:extLst>
            </p:cNvPr>
            <p:cNvSpPr>
              <a:spLocks noChangeArrowheads="1"/>
            </p:cNvSpPr>
            <p:nvPr/>
          </p:nvSpPr>
          <p:spPr bwMode="auto">
            <a:xfrm>
              <a:off x="8544119" y="5285717"/>
              <a:ext cx="196313" cy="213511"/>
            </a:xfrm>
            <a:prstGeom prst="rect">
              <a:avLst/>
            </a:prstGeom>
            <a:solidFill>
              <a:schemeClr val="accent5"/>
            </a:solidFill>
            <a:ln w="19050">
              <a:solidFill>
                <a:schemeClr val="tx1"/>
              </a:solidFill>
              <a:prstDash val="solid"/>
              <a:round/>
              <a:headEnd/>
              <a:tailEnd/>
            </a:ln>
          </p:spPr>
          <p:txBody>
            <a:bodyPr wrap="none"/>
            <a:lstStyle/>
            <a:p>
              <a:pPr defTabSz="456789">
                <a:defRPr/>
              </a:pPr>
              <a:endParaRPr lang="en-US" sz="1797" dirty="0">
                <a:solidFill>
                  <a:srgbClr val="000000"/>
                </a:solidFill>
                <a:latin typeface="Arial" panose="020B0604020202020204"/>
              </a:endParaRPr>
            </a:p>
          </p:txBody>
        </p:sp>
        <p:sp>
          <p:nvSpPr>
            <p:cNvPr id="290" name="Rectangle 289">
              <a:extLst>
                <a:ext uri="{FF2B5EF4-FFF2-40B4-BE49-F238E27FC236}">
                  <a16:creationId xmlns:a16="http://schemas.microsoft.com/office/drawing/2014/main" id="{997C9F2D-6234-4A07-BB69-1B21EFCC4C99}"/>
                </a:ext>
              </a:extLst>
            </p:cNvPr>
            <p:cNvSpPr>
              <a:spLocks noChangeArrowheads="1"/>
            </p:cNvSpPr>
            <p:nvPr/>
          </p:nvSpPr>
          <p:spPr bwMode="auto">
            <a:xfrm>
              <a:off x="8547486" y="5987063"/>
              <a:ext cx="196313" cy="213511"/>
            </a:xfrm>
            <a:prstGeom prst="rect">
              <a:avLst/>
            </a:prstGeom>
            <a:solidFill>
              <a:srgbClr val="CCCCCC"/>
            </a:solidFill>
            <a:ln w="19050">
              <a:solidFill>
                <a:schemeClr val="tx1"/>
              </a:solidFill>
              <a:prstDash val="solid"/>
              <a:round/>
              <a:headEnd/>
              <a:tailEnd/>
            </a:ln>
          </p:spPr>
          <p:txBody>
            <a:bodyPr wrap="none"/>
            <a:lstStyle/>
            <a:p>
              <a:pPr defTabSz="456789">
                <a:defRPr/>
              </a:pPr>
              <a:endParaRPr lang="en-US" sz="1797" dirty="0">
                <a:solidFill>
                  <a:srgbClr val="000000"/>
                </a:solidFill>
                <a:latin typeface="Arial" panose="020B0604020202020204"/>
              </a:endParaRPr>
            </a:p>
          </p:txBody>
        </p:sp>
        <p:sp>
          <p:nvSpPr>
            <p:cNvPr id="291" name="Rectangle 290">
              <a:extLst>
                <a:ext uri="{FF2B5EF4-FFF2-40B4-BE49-F238E27FC236}">
                  <a16:creationId xmlns:a16="http://schemas.microsoft.com/office/drawing/2014/main" id="{ECF24392-0877-4A9B-9102-8FFB72987004}"/>
                </a:ext>
              </a:extLst>
            </p:cNvPr>
            <p:cNvSpPr>
              <a:spLocks noChangeArrowheads="1"/>
            </p:cNvSpPr>
            <p:nvPr/>
          </p:nvSpPr>
          <p:spPr bwMode="auto">
            <a:xfrm>
              <a:off x="8547158" y="5571986"/>
              <a:ext cx="196313" cy="213511"/>
            </a:xfrm>
            <a:prstGeom prst="rect">
              <a:avLst/>
            </a:prstGeom>
            <a:solidFill>
              <a:schemeClr val="tx2"/>
            </a:solidFill>
            <a:ln w="19050">
              <a:solidFill>
                <a:schemeClr val="tx1"/>
              </a:solidFill>
              <a:prstDash val="solid"/>
              <a:round/>
              <a:headEnd/>
              <a:tailEnd/>
            </a:ln>
          </p:spPr>
          <p:txBody>
            <a:bodyPr wrap="none"/>
            <a:lstStyle/>
            <a:p>
              <a:pPr defTabSz="456789">
                <a:defRPr/>
              </a:pPr>
              <a:endParaRPr lang="en-US" sz="1797" dirty="0">
                <a:solidFill>
                  <a:srgbClr val="000000"/>
                </a:solidFill>
                <a:latin typeface="Arial" panose="020B0604020202020204"/>
              </a:endParaRPr>
            </a:p>
          </p:txBody>
        </p:sp>
      </p:grpSp>
    </p:spTree>
    <p:extLst>
      <p:ext uri="{BB962C8B-B14F-4D97-AF65-F5344CB8AC3E}">
        <p14:creationId xmlns:p14="http://schemas.microsoft.com/office/powerpoint/2010/main" val="29042398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7170C9B9-946B-4C31-AAB0-479980FEF473}"/>
              </a:ext>
            </a:extLst>
          </p:cNvPr>
          <p:cNvSpPr>
            <a:spLocks noGrp="1"/>
          </p:cNvSpPr>
          <p:nvPr>
            <p:ph idx="1"/>
          </p:nvPr>
        </p:nvSpPr>
        <p:spPr>
          <a:xfrm>
            <a:off x="468314" y="1676402"/>
            <a:ext cx="11269371" cy="4283946"/>
          </a:xfrm>
        </p:spPr>
        <p:txBody>
          <a:bodyPr/>
          <a:lstStyle/>
          <a:p>
            <a:r>
              <a:rPr lang="en-US" sz="2400" dirty="0"/>
              <a:t>Nonelderly PWD who receive LTSS in settings other than nursing homes face similar COVID-19 risk factors compared to people in nursing homes</a:t>
            </a:r>
          </a:p>
          <a:p>
            <a:endParaRPr lang="en-US" sz="1200" dirty="0"/>
          </a:p>
          <a:p>
            <a:r>
              <a:rPr lang="en-US" sz="2400" dirty="0"/>
              <a:t>Nonelderly PWD who are members of racial or ethnic minority groups are disproportionately affected by COVID-19</a:t>
            </a:r>
          </a:p>
          <a:p>
            <a:endParaRPr lang="en-US" sz="1200" dirty="0"/>
          </a:p>
          <a:p>
            <a:r>
              <a:rPr lang="en-US" sz="2400" dirty="0"/>
              <a:t>Nonelderly PWD who rely on LTSS to meet daily needs also risk experiencing adverse health outcomes due to interruptions in care caused by the pandemic</a:t>
            </a:r>
          </a:p>
          <a:p>
            <a:endParaRPr lang="en-US" sz="1200" dirty="0"/>
          </a:p>
          <a:p>
            <a:r>
              <a:rPr lang="en-US" sz="2400" dirty="0"/>
              <a:t>Direct care workers who provide LTSS to PWD outside of nursing homes also face increased risks from COVID-19, like their nursing home counterparts.</a:t>
            </a:r>
          </a:p>
        </p:txBody>
      </p:sp>
      <p:sp>
        <p:nvSpPr>
          <p:cNvPr id="3" name="Text Placeholder 2">
            <a:extLst>
              <a:ext uri="{FF2B5EF4-FFF2-40B4-BE49-F238E27FC236}">
                <a16:creationId xmlns:a16="http://schemas.microsoft.com/office/drawing/2014/main" id="{27C78FD3-F65D-42C8-A3B5-D3BAB9B4CEF2}"/>
              </a:ext>
            </a:extLst>
          </p:cNvPr>
          <p:cNvSpPr>
            <a:spLocks noGrp="1"/>
          </p:cNvSpPr>
          <p:nvPr>
            <p:ph type="body" sz="quarter" idx="10"/>
          </p:nvPr>
        </p:nvSpPr>
        <p:spPr/>
        <p:txBody>
          <a:bodyPr/>
          <a:lstStyle/>
          <a:p>
            <a:r>
              <a:rPr lang="en-US" dirty="0"/>
              <a:t>SOURCE: KFF, COVID-19 Vaccine Access for People with Disabilities (March 2021)</a:t>
            </a:r>
          </a:p>
        </p:txBody>
      </p:sp>
      <p:sp>
        <p:nvSpPr>
          <p:cNvPr id="4" name="Title 3">
            <a:extLst>
              <a:ext uri="{FF2B5EF4-FFF2-40B4-BE49-F238E27FC236}">
                <a16:creationId xmlns:a16="http://schemas.microsoft.com/office/drawing/2014/main" id="{4C3B7A41-D1B4-4BA3-8627-F0621269E9A6}"/>
              </a:ext>
            </a:extLst>
          </p:cNvPr>
          <p:cNvSpPr>
            <a:spLocks noGrp="1"/>
          </p:cNvSpPr>
          <p:nvPr>
            <p:ph type="title"/>
          </p:nvPr>
        </p:nvSpPr>
        <p:spPr/>
        <p:txBody>
          <a:bodyPr/>
          <a:lstStyle/>
          <a:p>
            <a:r>
              <a:rPr lang="en-US" dirty="0"/>
              <a:t>What else is known about COVID-19 among people with disabilities?</a:t>
            </a:r>
          </a:p>
        </p:txBody>
      </p:sp>
    </p:spTree>
    <p:extLst>
      <p:ext uri="{BB962C8B-B14F-4D97-AF65-F5344CB8AC3E}">
        <p14:creationId xmlns:p14="http://schemas.microsoft.com/office/powerpoint/2010/main" val="27053695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8451FF3-25AA-4C6E-B462-6C09CC79D053}"/>
              </a:ext>
            </a:extLst>
          </p:cNvPr>
          <p:cNvSpPr>
            <a:spLocks noGrp="1"/>
          </p:cNvSpPr>
          <p:nvPr>
            <p:ph idx="1"/>
          </p:nvPr>
        </p:nvSpPr>
        <p:spPr>
          <a:xfrm>
            <a:off x="468314" y="1604506"/>
            <a:ext cx="11269371" cy="4307801"/>
          </a:xfrm>
        </p:spPr>
        <p:txBody>
          <a:bodyPr/>
          <a:lstStyle/>
          <a:p>
            <a:r>
              <a:rPr lang="en-US" sz="2400" dirty="0"/>
              <a:t>Some plans prioritized people with disabilities explicitly while others prioritized people with high-risk medical conditions</a:t>
            </a:r>
          </a:p>
          <a:p>
            <a:endParaRPr lang="en-US" sz="1200" dirty="0"/>
          </a:p>
          <a:p>
            <a:r>
              <a:rPr lang="en-US" sz="2400" dirty="0"/>
              <a:t>Some plans split people with disabilities into different priority groups based on age or type of disability</a:t>
            </a:r>
          </a:p>
          <a:p>
            <a:endParaRPr lang="en-US" sz="1200" dirty="0"/>
          </a:p>
          <a:p>
            <a:r>
              <a:rPr lang="en-US" sz="2400" dirty="0"/>
              <a:t>All plans included people in nursing homes in Phase 1a, and most included ALFs. The few plans that mentioned other LTSS settings did not typically place them at the same priority level as nursing homes. </a:t>
            </a:r>
          </a:p>
          <a:p>
            <a:endParaRPr lang="en-US" sz="1200" dirty="0"/>
          </a:p>
          <a:p>
            <a:r>
              <a:rPr lang="en-US" sz="2400" dirty="0"/>
              <a:t>Few plans explicitly mentioned direct care workers who provide LTSS in settings other than nursing homes </a:t>
            </a:r>
          </a:p>
        </p:txBody>
      </p:sp>
      <p:sp>
        <p:nvSpPr>
          <p:cNvPr id="4" name="Title 3">
            <a:extLst>
              <a:ext uri="{FF2B5EF4-FFF2-40B4-BE49-F238E27FC236}">
                <a16:creationId xmlns:a16="http://schemas.microsoft.com/office/drawing/2014/main" id="{418C104F-0111-45CA-94EA-DB7FB4F79BA0}"/>
              </a:ext>
            </a:extLst>
          </p:cNvPr>
          <p:cNvSpPr>
            <a:spLocks noGrp="1"/>
          </p:cNvSpPr>
          <p:nvPr>
            <p:ph type="title"/>
          </p:nvPr>
        </p:nvSpPr>
        <p:spPr/>
        <p:txBody>
          <a:bodyPr/>
          <a:lstStyle/>
          <a:p>
            <a:r>
              <a:rPr lang="en-US" dirty="0"/>
              <a:t>How were people with disabilities reflected in state vaccine prioritization plans?</a:t>
            </a:r>
          </a:p>
        </p:txBody>
      </p:sp>
      <p:sp>
        <p:nvSpPr>
          <p:cNvPr id="5" name="Text Placeholder 2">
            <a:extLst>
              <a:ext uri="{FF2B5EF4-FFF2-40B4-BE49-F238E27FC236}">
                <a16:creationId xmlns:a16="http://schemas.microsoft.com/office/drawing/2014/main" id="{66BB7FC3-CB8C-45B3-8C7A-AD8FA381ACAB}"/>
              </a:ext>
            </a:extLst>
          </p:cNvPr>
          <p:cNvSpPr>
            <a:spLocks noGrp="1"/>
          </p:cNvSpPr>
          <p:nvPr>
            <p:ph type="body" sz="quarter" idx="10"/>
          </p:nvPr>
        </p:nvSpPr>
        <p:spPr>
          <a:xfrm>
            <a:off x="468313" y="6069013"/>
            <a:ext cx="10239375" cy="685800"/>
          </a:xfrm>
        </p:spPr>
        <p:txBody>
          <a:bodyPr/>
          <a:lstStyle/>
          <a:p>
            <a:r>
              <a:rPr lang="en-US" dirty="0"/>
              <a:t>SOURCE: KFF, COVID-19 Vaccine Access for People with Disabilities (March 2021)</a:t>
            </a:r>
          </a:p>
        </p:txBody>
      </p:sp>
    </p:spTree>
    <p:extLst>
      <p:ext uri="{BB962C8B-B14F-4D97-AF65-F5344CB8AC3E}">
        <p14:creationId xmlns:p14="http://schemas.microsoft.com/office/powerpoint/2010/main" val="5271222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a:extLst>
              <a:ext uri="{FF2B5EF4-FFF2-40B4-BE49-F238E27FC236}">
                <a16:creationId xmlns:a16="http://schemas.microsoft.com/office/drawing/2014/main" id="{49663337-F068-4F90-9089-D9AEFE62225F}"/>
              </a:ext>
            </a:extLst>
          </p:cNvPr>
          <p:cNvGraphicFramePr>
            <a:graphicFrameLocks noGrp="1"/>
          </p:cNvGraphicFramePr>
          <p:nvPr>
            <p:ph idx="1"/>
            <p:extLst>
              <p:ext uri="{D42A27DB-BD31-4B8C-83A1-F6EECF244321}">
                <p14:modId xmlns:p14="http://schemas.microsoft.com/office/powerpoint/2010/main" val="1591983045"/>
              </p:ext>
            </p:extLst>
          </p:nvPr>
        </p:nvGraphicFramePr>
        <p:xfrm>
          <a:off x="463550" y="1571626"/>
          <a:ext cx="11269663" cy="435768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ext Placeholder 2">
            <a:extLst>
              <a:ext uri="{FF2B5EF4-FFF2-40B4-BE49-F238E27FC236}">
                <a16:creationId xmlns:a16="http://schemas.microsoft.com/office/drawing/2014/main" id="{C41482B6-51EC-473A-AFC9-94D9BB136342}"/>
              </a:ext>
            </a:extLst>
          </p:cNvPr>
          <p:cNvSpPr>
            <a:spLocks noGrp="1"/>
          </p:cNvSpPr>
          <p:nvPr>
            <p:ph type="body" sz="quarter" idx="10"/>
          </p:nvPr>
        </p:nvSpPr>
        <p:spPr>
          <a:xfrm>
            <a:off x="468314" y="5820883"/>
            <a:ext cx="10240087" cy="686761"/>
          </a:xfrm>
        </p:spPr>
        <p:txBody>
          <a:bodyPr/>
          <a:lstStyle/>
          <a:p>
            <a:r>
              <a:rPr lang="en-US" dirty="0"/>
              <a:t>NOTES: Nursing homes include Medicare skilled nursing facilities and Medicaid nursing facilities. ICF/IID = intermediate care facilities for individuals with intellectual/developmental disabilities. Inpatient behavioral health facilities include inpatient psychiatric hospitals, forensic hospitals, and psychiatric residential treatment facilities. Community-based settings include settings where Medicaid-funded home &amp; community-based services are provided, such as assisted living facilities, group homes, adult foster care homes, and supervised apartments. </a:t>
            </a:r>
          </a:p>
          <a:p>
            <a:r>
              <a:rPr lang="en-US" dirty="0"/>
              <a:t>SOURCE: 86 Fed. Reg. 26306-26336 (May 13, 2021). </a:t>
            </a:r>
          </a:p>
        </p:txBody>
      </p:sp>
      <p:sp>
        <p:nvSpPr>
          <p:cNvPr id="4" name="Title 3">
            <a:extLst>
              <a:ext uri="{FF2B5EF4-FFF2-40B4-BE49-F238E27FC236}">
                <a16:creationId xmlns:a16="http://schemas.microsoft.com/office/drawing/2014/main" id="{B36CAC13-2F0F-4A76-AD7F-DB97300900CB}"/>
              </a:ext>
            </a:extLst>
          </p:cNvPr>
          <p:cNvSpPr>
            <a:spLocks noGrp="1"/>
          </p:cNvSpPr>
          <p:nvPr>
            <p:ph type="title"/>
          </p:nvPr>
        </p:nvSpPr>
        <p:spPr>
          <a:xfrm>
            <a:off x="461962" y="423671"/>
            <a:ext cx="11264900" cy="860136"/>
          </a:xfrm>
        </p:spPr>
        <p:txBody>
          <a:bodyPr/>
          <a:lstStyle/>
          <a:p>
            <a:r>
              <a:rPr lang="en-US" dirty="0"/>
              <a:t>Which Long-Term Care Settings are Subject to New COVID Vaccine Reporting and Education Rules?</a:t>
            </a:r>
          </a:p>
        </p:txBody>
      </p:sp>
    </p:spTree>
    <p:extLst>
      <p:ext uri="{BB962C8B-B14F-4D97-AF65-F5344CB8AC3E}">
        <p14:creationId xmlns:p14="http://schemas.microsoft.com/office/powerpoint/2010/main" val="20219148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BA044160-C66D-4BA2-A675-9070347F6543}"/>
              </a:ext>
            </a:extLst>
          </p:cNvPr>
          <p:cNvSpPr>
            <a:spLocks noGrp="1"/>
          </p:cNvSpPr>
          <p:nvPr>
            <p:ph idx="1"/>
          </p:nvPr>
        </p:nvSpPr>
        <p:spPr>
          <a:xfrm>
            <a:off x="463841" y="1727201"/>
            <a:ext cx="11269371" cy="4202666"/>
          </a:xfrm>
        </p:spPr>
        <p:txBody>
          <a:bodyPr/>
          <a:lstStyle/>
          <a:p>
            <a:r>
              <a:rPr lang="en-US" sz="2400" i="1" dirty="0"/>
              <a:t>Olmstead vs. L.C.: </a:t>
            </a:r>
            <a:r>
              <a:rPr lang="en-US" sz="2400" dirty="0"/>
              <a:t>SCOTUS held that unjustified segregation of persons with disabilities constitutes discrimination in violation of the Americans with Disabilities Act (ADA). States have a community integration obligation when serving people with disabilities. </a:t>
            </a:r>
          </a:p>
          <a:p>
            <a:r>
              <a:rPr lang="en-US" sz="2400" b="1" i="1" dirty="0"/>
              <a:t>Olmstead</a:t>
            </a:r>
            <a:r>
              <a:rPr lang="en-US" sz="2400" b="1" dirty="0"/>
              <a:t> does not change or interpret federal Medicaid law. </a:t>
            </a:r>
          </a:p>
          <a:p>
            <a:r>
              <a:rPr lang="en-US" sz="2400" dirty="0"/>
              <a:t>However, Medicaid plays a key role in community integration as the major payer for long-term services and supports (LTSS), including the home and community-based services (HCBS) on which people with disabilities rely to live independently in the community.</a:t>
            </a:r>
          </a:p>
          <a:p>
            <a:pPr marL="160020" indent="0">
              <a:buNone/>
            </a:pPr>
            <a:endParaRPr lang="en-US" dirty="0"/>
          </a:p>
          <a:p>
            <a:endParaRPr lang="en-US" dirty="0"/>
          </a:p>
        </p:txBody>
      </p:sp>
      <p:sp>
        <p:nvSpPr>
          <p:cNvPr id="3" name="Text Placeholder 2">
            <a:extLst>
              <a:ext uri="{FF2B5EF4-FFF2-40B4-BE49-F238E27FC236}">
                <a16:creationId xmlns:a16="http://schemas.microsoft.com/office/drawing/2014/main" id="{917B5097-07F0-4D0F-81B3-E94255D907B1}"/>
              </a:ext>
            </a:extLst>
          </p:cNvPr>
          <p:cNvSpPr>
            <a:spLocks noGrp="1"/>
          </p:cNvSpPr>
          <p:nvPr>
            <p:ph type="body" sz="quarter" idx="10"/>
          </p:nvPr>
        </p:nvSpPr>
        <p:spPr/>
        <p:txBody>
          <a:bodyPr/>
          <a:lstStyle/>
          <a:p>
            <a:endParaRPr lang="en-US"/>
          </a:p>
        </p:txBody>
      </p:sp>
      <p:sp>
        <p:nvSpPr>
          <p:cNvPr id="4" name="Title 3">
            <a:extLst>
              <a:ext uri="{FF2B5EF4-FFF2-40B4-BE49-F238E27FC236}">
                <a16:creationId xmlns:a16="http://schemas.microsoft.com/office/drawing/2014/main" id="{36CC188D-468C-40E2-832E-1B4314914173}"/>
              </a:ext>
            </a:extLst>
          </p:cNvPr>
          <p:cNvSpPr>
            <a:spLocks noGrp="1"/>
          </p:cNvSpPr>
          <p:nvPr>
            <p:ph type="title"/>
          </p:nvPr>
        </p:nvSpPr>
        <p:spPr/>
        <p:txBody>
          <a:bodyPr/>
          <a:lstStyle/>
          <a:p>
            <a:pPr fontAlgn="base"/>
            <a:r>
              <a:rPr lang="en-US" dirty="0"/>
              <a:t>The Intersection of Medicaid and </a:t>
            </a:r>
            <a:r>
              <a:rPr lang="en-US" i="1" dirty="0"/>
              <a:t>Olmstead</a:t>
            </a:r>
          </a:p>
        </p:txBody>
      </p:sp>
    </p:spTree>
    <p:extLst>
      <p:ext uri="{BB962C8B-B14F-4D97-AF65-F5344CB8AC3E}">
        <p14:creationId xmlns:p14="http://schemas.microsoft.com/office/powerpoint/2010/main" val="756085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a:xfrm>
            <a:off x="468312" y="6022669"/>
            <a:ext cx="10240087" cy="686761"/>
          </a:xfrm>
        </p:spPr>
        <p:txBody>
          <a:bodyPr/>
          <a:lstStyle/>
          <a:p>
            <a:r>
              <a:rPr lang="en-US" altLang="en-US" dirty="0"/>
              <a:t>NOTE: Total LTSS expenditures include spending on residential care facilities, nursing homes, home health services, and home and community-based waiver services. Expenditures also include spending on ambulance providers and some post-acute care. This chart does not include Medicare spending on post-acute care ($83.3 billion in 2018). All home and community-based waiver services are attributed to Medicaid. </a:t>
            </a:r>
          </a:p>
          <a:p>
            <a:r>
              <a:rPr lang="en-US" altLang="en-US" dirty="0"/>
              <a:t>SOURCE: </a:t>
            </a:r>
            <a:r>
              <a:rPr lang="en-US" dirty="0"/>
              <a:t>KFF estimates based on 2018 National Health Expenditure Accounts data from CMS, Office of the Actuary. </a:t>
            </a:r>
          </a:p>
          <a:p>
            <a:endParaRPr lang="en-US" dirty="0"/>
          </a:p>
          <a:p>
            <a:endParaRPr lang="en-US" dirty="0"/>
          </a:p>
        </p:txBody>
      </p:sp>
      <p:sp>
        <p:nvSpPr>
          <p:cNvPr id="4" name="Title 3"/>
          <p:cNvSpPr>
            <a:spLocks noGrp="1"/>
          </p:cNvSpPr>
          <p:nvPr>
            <p:ph type="title"/>
          </p:nvPr>
        </p:nvSpPr>
        <p:spPr>
          <a:xfrm>
            <a:off x="468314" y="587665"/>
            <a:ext cx="11264900" cy="860136"/>
          </a:xfrm>
        </p:spPr>
        <p:txBody>
          <a:bodyPr/>
          <a:lstStyle/>
          <a:p>
            <a:r>
              <a:rPr lang="en-US" dirty="0"/>
              <a:t>Medicaid’s Role in Reducing Institutional Bias: Spending on Long-Term Services and Supports</a:t>
            </a:r>
          </a:p>
        </p:txBody>
      </p:sp>
      <p:pic>
        <p:nvPicPr>
          <p:cNvPr id="2" name="Picture 1" descr="This is a figure that shows that HCBS spending has accounted for an increasing share of Medicaid LTSS expenditures overtime. The latest data show that in 2018, Medicaid HCBS made up 56% of Medicaid LTSS spending.  ">
            <a:extLst>
              <a:ext uri="{FF2B5EF4-FFF2-40B4-BE49-F238E27FC236}">
                <a16:creationId xmlns:a16="http://schemas.microsoft.com/office/drawing/2014/main" id="{F7D3C122-3D05-4749-A4D7-DDEE41A857B8}"/>
              </a:ext>
            </a:extLst>
          </p:cNvPr>
          <p:cNvPicPr>
            <a:picLocks noChangeAspect="1"/>
          </p:cNvPicPr>
          <p:nvPr/>
        </p:nvPicPr>
        <p:blipFill rotWithShape="1">
          <a:blip r:embed="rId3"/>
          <a:srcRect r="4122"/>
          <a:stretch/>
        </p:blipFill>
        <p:spPr>
          <a:xfrm>
            <a:off x="5872480" y="1574800"/>
            <a:ext cx="6273332" cy="4531359"/>
          </a:xfrm>
          <a:prstGeom prst="rect">
            <a:avLst/>
          </a:prstGeom>
        </p:spPr>
      </p:pic>
      <p:graphicFrame>
        <p:nvGraphicFramePr>
          <p:cNvPr id="10" name="Content Placeholder 4" descr="This is a pie chart that shows that Medicaid accounted for 52% of LTSS spending in FY 2018. ">
            <a:extLst>
              <a:ext uri="{FF2B5EF4-FFF2-40B4-BE49-F238E27FC236}">
                <a16:creationId xmlns:a16="http://schemas.microsoft.com/office/drawing/2014/main" id="{094E7420-D48E-415D-981C-C5617D9185E5}"/>
              </a:ext>
            </a:extLst>
          </p:cNvPr>
          <p:cNvGraphicFramePr>
            <a:graphicFrameLocks/>
          </p:cNvGraphicFramePr>
          <p:nvPr>
            <p:extLst>
              <p:ext uri="{D42A27DB-BD31-4B8C-83A1-F6EECF244321}">
                <p14:modId xmlns:p14="http://schemas.microsoft.com/office/powerpoint/2010/main" val="3716509280"/>
              </p:ext>
            </p:extLst>
          </p:nvPr>
        </p:nvGraphicFramePr>
        <p:xfrm>
          <a:off x="-969101" y="618145"/>
          <a:ext cx="9983711" cy="643607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3828224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FA06001-9D57-4E6C-9B9D-09E463ED1456}"/>
              </a:ext>
            </a:extLst>
          </p:cNvPr>
          <p:cNvSpPr>
            <a:spLocks noGrp="1"/>
          </p:cNvSpPr>
          <p:nvPr>
            <p:ph idx="1"/>
          </p:nvPr>
        </p:nvSpPr>
        <p:spPr/>
        <p:txBody>
          <a:bodyPr/>
          <a:lstStyle/>
          <a:p>
            <a:r>
              <a:rPr lang="en-US" sz="2400" dirty="0"/>
              <a:t>Money Follows the Person</a:t>
            </a:r>
          </a:p>
          <a:p>
            <a:pPr lvl="1"/>
            <a:r>
              <a:rPr lang="en-US" sz="2400" dirty="0"/>
              <a:t>42 states participate in MFP</a:t>
            </a:r>
          </a:p>
          <a:p>
            <a:pPr lvl="1"/>
            <a:r>
              <a:rPr lang="en-US" sz="2400" dirty="0"/>
              <a:t>As of December 31</a:t>
            </a:r>
            <a:r>
              <a:rPr lang="en-US" sz="2400" baseline="30000" dirty="0"/>
              <a:t>st</a:t>
            </a:r>
            <a:r>
              <a:rPr lang="en-US" sz="2400" dirty="0"/>
              <a:t>, 2019, states had transitioned 101,540 people to community living through MFP</a:t>
            </a:r>
          </a:p>
          <a:p>
            <a:r>
              <a:rPr lang="en-US" sz="2400" dirty="0"/>
              <a:t>Balancing Incentive Program</a:t>
            </a:r>
          </a:p>
          <a:p>
            <a:pPr lvl="1"/>
            <a:r>
              <a:rPr lang="en-US" sz="2400" dirty="0"/>
              <a:t>18 states participated in BIP</a:t>
            </a:r>
          </a:p>
          <a:p>
            <a:pPr lvl="1"/>
            <a:r>
              <a:rPr lang="en-US" sz="2400" dirty="0"/>
              <a:t>States increased the share of LTSS spending on HCBS, through there was variation by states and target populations </a:t>
            </a:r>
          </a:p>
          <a:p>
            <a:pPr lvl="1"/>
            <a:r>
              <a:rPr lang="en-US" sz="2400" dirty="0"/>
              <a:t>Most states achieved the required infrastructure changes</a:t>
            </a:r>
          </a:p>
          <a:p>
            <a:pPr lvl="1"/>
            <a:endParaRPr lang="en-US" dirty="0"/>
          </a:p>
          <a:p>
            <a:pPr lvl="1"/>
            <a:endParaRPr lang="en-US" dirty="0"/>
          </a:p>
        </p:txBody>
      </p:sp>
      <p:sp>
        <p:nvSpPr>
          <p:cNvPr id="3" name="Text Placeholder 2">
            <a:extLst>
              <a:ext uri="{FF2B5EF4-FFF2-40B4-BE49-F238E27FC236}">
                <a16:creationId xmlns:a16="http://schemas.microsoft.com/office/drawing/2014/main" id="{584A2D55-A162-4C9C-B641-FF01F5EC9D61}"/>
              </a:ext>
            </a:extLst>
          </p:cNvPr>
          <p:cNvSpPr>
            <a:spLocks noGrp="1"/>
          </p:cNvSpPr>
          <p:nvPr>
            <p:ph type="body" sz="quarter" idx="10"/>
          </p:nvPr>
        </p:nvSpPr>
        <p:spPr/>
        <p:txBody>
          <a:bodyPr/>
          <a:lstStyle/>
          <a:p>
            <a:r>
              <a:rPr lang="en-US" dirty="0"/>
              <a:t>SOURCES:  KFF, Medicaid Balancing Incentive Program: A Survey of Participating States (June 2015); Mathematica, Money Follows the Person: State Transitions as of December 31, 2019 (Sept. 2020). </a:t>
            </a:r>
          </a:p>
        </p:txBody>
      </p:sp>
      <p:sp>
        <p:nvSpPr>
          <p:cNvPr id="4" name="Title 3">
            <a:extLst>
              <a:ext uri="{FF2B5EF4-FFF2-40B4-BE49-F238E27FC236}">
                <a16:creationId xmlns:a16="http://schemas.microsoft.com/office/drawing/2014/main" id="{BF9FA59F-FFD0-4F7B-A4A1-6B185F0F61DA}"/>
              </a:ext>
            </a:extLst>
          </p:cNvPr>
          <p:cNvSpPr>
            <a:spLocks noGrp="1"/>
          </p:cNvSpPr>
          <p:nvPr>
            <p:ph type="title"/>
          </p:nvPr>
        </p:nvSpPr>
        <p:spPr/>
        <p:txBody>
          <a:bodyPr/>
          <a:lstStyle/>
          <a:p>
            <a:r>
              <a:rPr lang="en-US" dirty="0"/>
              <a:t>Medicaid’s Role In Reducing Institutional Bias: Federal Grant Programs</a:t>
            </a:r>
          </a:p>
        </p:txBody>
      </p:sp>
    </p:spTree>
    <p:extLst>
      <p:ext uri="{BB962C8B-B14F-4D97-AF65-F5344CB8AC3E}">
        <p14:creationId xmlns:p14="http://schemas.microsoft.com/office/powerpoint/2010/main" val="1653481473"/>
      </p:ext>
    </p:extLst>
  </p:cSld>
  <p:clrMapOvr>
    <a:masterClrMapping/>
  </p:clrMapOvr>
</p:sld>
</file>

<file path=ppt/theme/theme1.xml><?xml version="1.0" encoding="utf-8"?>
<a:theme xmlns:a="http://schemas.openxmlformats.org/drawingml/2006/main" name="Title Slide">
  <a:themeElements>
    <a:clrScheme name="2020 KFF Colors">
      <a:dk1>
        <a:srgbClr val="333333"/>
      </a:dk1>
      <a:lt1>
        <a:sysClr val="window" lastClr="FFFFFF"/>
      </a:lt1>
      <a:dk2>
        <a:srgbClr val="F5821F"/>
      </a:dk2>
      <a:lt2>
        <a:srgbClr val="EE2C37"/>
      </a:lt2>
      <a:accent1>
        <a:srgbClr val="003C64"/>
      </a:accent1>
      <a:accent2>
        <a:srgbClr val="005996"/>
      </a:accent2>
      <a:accent3>
        <a:srgbClr val="0077C8"/>
      </a:accent3>
      <a:accent4>
        <a:srgbClr val="3CABFD"/>
      </a:accent4>
      <a:accent5>
        <a:srgbClr val="C1E6FF"/>
      </a:accent5>
      <a:accent6>
        <a:srgbClr val="00BC87"/>
      </a:accent6>
      <a:hlink>
        <a:srgbClr val="0563C1"/>
      </a:hlink>
      <a:folHlink>
        <a:srgbClr val="904198"/>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2020 KFF Only PowerPoint Template" id="{4A31724A-9454-462D-B033-2FDD2546B95B}" vid="{014B8384-742A-4D08-8B86-EDA57583EAC8}"/>
    </a:ext>
  </a:extLst>
</a:theme>
</file>

<file path=ppt/theme/theme2.xml><?xml version="1.0" encoding="utf-8"?>
<a:theme xmlns:a="http://schemas.openxmlformats.org/drawingml/2006/main" name="Default no Figure #">
  <a:themeElements>
    <a:clrScheme name="2019 KFF Colors">
      <a:dk1>
        <a:srgbClr val="333333"/>
      </a:dk1>
      <a:lt1>
        <a:sysClr val="window" lastClr="FFFFFF"/>
      </a:lt1>
      <a:dk2>
        <a:srgbClr val="F5821F"/>
      </a:dk2>
      <a:lt2>
        <a:srgbClr val="EE2C37"/>
      </a:lt2>
      <a:accent1>
        <a:srgbClr val="003C64"/>
      </a:accent1>
      <a:accent2>
        <a:srgbClr val="005996"/>
      </a:accent2>
      <a:accent3>
        <a:srgbClr val="0077C8"/>
      </a:accent3>
      <a:accent4>
        <a:srgbClr val="3CABFD"/>
      </a:accent4>
      <a:accent5>
        <a:srgbClr val="C1E6FF"/>
      </a:accent5>
      <a:accent6>
        <a:srgbClr val="00BC8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2020 KFF Only PowerPoint Template" id="{4A31724A-9454-462D-B033-2FDD2546B95B}" vid="{EAB4EA8E-BDF0-4477-9E80-9CD63BF924E8}"/>
    </a:ext>
  </a:extLst>
</a:theme>
</file>

<file path=ppt/theme/theme3.xml><?xml version="1.0" encoding="utf-8"?>
<a:theme xmlns:a="http://schemas.openxmlformats.org/drawingml/2006/main" name="Default with Figure #">
  <a:themeElements>
    <a:clrScheme name="2020 KFF Palette">
      <a:dk1>
        <a:srgbClr val="333333"/>
      </a:dk1>
      <a:lt1>
        <a:sysClr val="window" lastClr="FFFFFF"/>
      </a:lt1>
      <a:dk2>
        <a:srgbClr val="F5821F"/>
      </a:dk2>
      <a:lt2>
        <a:srgbClr val="EE2C37"/>
      </a:lt2>
      <a:accent1>
        <a:srgbClr val="003C64"/>
      </a:accent1>
      <a:accent2>
        <a:srgbClr val="005996"/>
      </a:accent2>
      <a:accent3>
        <a:srgbClr val="0077C8"/>
      </a:accent3>
      <a:accent4>
        <a:srgbClr val="3CABFD"/>
      </a:accent4>
      <a:accent5>
        <a:srgbClr val="C1E6FF"/>
      </a:accent5>
      <a:accent6>
        <a:srgbClr val="00BC8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2020 KFF Only PowerPoint Template" id="{4A31724A-9454-462D-B033-2FDD2546B95B}" vid="{7DFC4C3A-9F29-4F09-BB2A-51520AA84A1A}"/>
    </a:ext>
  </a:extLst>
</a:theme>
</file>

<file path=ppt/theme/theme4.xml><?xml version="1.0" encoding="utf-8"?>
<a:theme xmlns:a="http://schemas.openxmlformats.org/drawingml/2006/main" name="Blank">
  <a:themeElements>
    <a:clrScheme name="2019 KFF Colors">
      <a:dk1>
        <a:srgbClr val="333333"/>
      </a:dk1>
      <a:lt1>
        <a:sysClr val="window" lastClr="FFFFFF"/>
      </a:lt1>
      <a:dk2>
        <a:srgbClr val="F5821F"/>
      </a:dk2>
      <a:lt2>
        <a:srgbClr val="EE2C37"/>
      </a:lt2>
      <a:accent1>
        <a:srgbClr val="003C64"/>
      </a:accent1>
      <a:accent2>
        <a:srgbClr val="005996"/>
      </a:accent2>
      <a:accent3>
        <a:srgbClr val="0077C8"/>
      </a:accent3>
      <a:accent4>
        <a:srgbClr val="3CABFD"/>
      </a:accent4>
      <a:accent5>
        <a:srgbClr val="C1E6FF"/>
      </a:accent5>
      <a:accent6>
        <a:srgbClr val="00BC8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2020 KFF Only PowerPoint Template" id="{4A31724A-9454-462D-B033-2FDD2546B95B}" vid="{24C3E793-6B85-4E90-9A20-1E09DE9D28D3}"/>
    </a:ext>
  </a:extLst>
</a:theme>
</file>

<file path=ppt/theme/theme5.xml><?xml version="1.0" encoding="utf-8"?>
<a:theme xmlns:a="http://schemas.openxmlformats.org/drawingml/2006/main" name="Text Slide no Logo">
  <a:themeElements>
    <a:clrScheme name="2020 KFF Colors">
      <a:dk1>
        <a:srgbClr val="333333"/>
      </a:dk1>
      <a:lt1>
        <a:sysClr val="window" lastClr="FFFFFF"/>
      </a:lt1>
      <a:dk2>
        <a:srgbClr val="F5821F"/>
      </a:dk2>
      <a:lt2>
        <a:srgbClr val="EE2C37"/>
      </a:lt2>
      <a:accent1>
        <a:srgbClr val="003C64"/>
      </a:accent1>
      <a:accent2>
        <a:srgbClr val="005996"/>
      </a:accent2>
      <a:accent3>
        <a:srgbClr val="0077C8"/>
      </a:accent3>
      <a:accent4>
        <a:srgbClr val="3CABFD"/>
      </a:accent4>
      <a:accent5>
        <a:srgbClr val="C1E6FF"/>
      </a:accent5>
      <a:accent6>
        <a:srgbClr val="00BC87"/>
      </a:accent6>
      <a:hlink>
        <a:srgbClr val="0563C1"/>
      </a:hlink>
      <a:folHlink>
        <a:srgbClr val="904198"/>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2020 KFF Only PowerPoint Template" id="{4A31724A-9454-462D-B033-2FDD2546B95B}" vid="{AFC54AC1-59E5-4E86-9432-D39D47F47673}"/>
    </a:ext>
  </a:ext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F80DDD2E776BFE4A9ECD7BF84578D96B" ma:contentTypeVersion="11" ma:contentTypeDescription="Create a new document." ma:contentTypeScope="" ma:versionID="e7ca2bbb9aa736e7facabd2e2cac7053">
  <xsd:schema xmlns:xsd="http://www.w3.org/2001/XMLSchema" xmlns:xs="http://www.w3.org/2001/XMLSchema" xmlns:p="http://schemas.microsoft.com/office/2006/metadata/properties" xmlns:ns2="2c6857e4-285b-4909-be4f-5c8c04125010" xmlns:ns3="faad41c7-f934-4b1d-bf32-8980ec5d4297" targetNamespace="http://schemas.microsoft.com/office/2006/metadata/properties" ma:root="true" ma:fieldsID="845a860a5c7a01eecd9b79448d06e1a9" ns2:_="" ns3:_="">
    <xsd:import namespace="2c6857e4-285b-4909-be4f-5c8c04125010"/>
    <xsd:import namespace="faad41c7-f934-4b1d-bf32-8980ec5d4297"/>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3:SharedWithUsers" minOccurs="0"/>
                <xsd:element ref="ns3:SharedWithDetail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c6857e4-285b-4909-be4f-5c8c0412501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faad41c7-f934-4b1d-bf32-8980ec5d4297"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3294087-35E0-4AF6-9752-29E1E9043C1A}">
  <ds:schemaRefs>
    <ds:schemaRef ds:uri="2c6857e4-285b-4909-be4f-5c8c04125010"/>
    <ds:schemaRef ds:uri="http://schemas.microsoft.com/office/2006/metadata/properties"/>
    <ds:schemaRef ds:uri="http://schemas.microsoft.com/office/2006/documentManagement/types"/>
    <ds:schemaRef ds:uri="faad41c7-f934-4b1d-bf32-8980ec5d4297"/>
    <ds:schemaRef ds:uri="http://purl.org/dc/elements/1.1/"/>
    <ds:schemaRef ds:uri="http://purl.org/dc/dcmitype/"/>
    <ds:schemaRef ds:uri="http://www.w3.org/XML/1998/namespace"/>
    <ds:schemaRef ds:uri="http://purl.org/dc/terms/"/>
    <ds:schemaRef ds:uri="http://schemas.microsoft.com/office/infopath/2007/PartnerControls"/>
    <ds:schemaRef ds:uri="http://schemas.openxmlformats.org/package/2006/metadata/core-properties"/>
  </ds:schemaRefs>
</ds:datastoreItem>
</file>

<file path=customXml/itemProps2.xml><?xml version="1.0" encoding="utf-8"?>
<ds:datastoreItem xmlns:ds="http://schemas.openxmlformats.org/officeDocument/2006/customXml" ds:itemID="{B9C317D1-5E0B-48B4-96F2-309563733880}">
  <ds:schemaRefs>
    <ds:schemaRef ds:uri="http://schemas.microsoft.com/sharepoint/v3/contenttype/forms"/>
  </ds:schemaRefs>
</ds:datastoreItem>
</file>

<file path=customXml/itemProps3.xml><?xml version="1.0" encoding="utf-8"?>
<ds:datastoreItem xmlns:ds="http://schemas.openxmlformats.org/officeDocument/2006/customXml" ds:itemID="{EC98FFD8-1726-446A-8976-2D87C39806A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c6857e4-285b-4909-be4f-5c8c04125010"/>
    <ds:schemaRef ds:uri="faad41c7-f934-4b1d-bf32-8980ec5d429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1423</TotalTime>
  <Words>1310</Words>
  <Application>Microsoft Office PowerPoint</Application>
  <PresentationFormat>Custom</PresentationFormat>
  <Paragraphs>178</Paragraphs>
  <Slides>14</Slides>
  <Notes>8</Notes>
  <HiddenSlides>0</HiddenSlides>
  <MMClips>0</MMClips>
  <ScaleCrop>false</ScaleCrop>
  <HeadingPairs>
    <vt:vector size="6" baseType="variant">
      <vt:variant>
        <vt:lpstr>Fonts Used</vt:lpstr>
      </vt:variant>
      <vt:variant>
        <vt:i4>2</vt:i4>
      </vt:variant>
      <vt:variant>
        <vt:lpstr>Theme</vt:lpstr>
      </vt:variant>
      <vt:variant>
        <vt:i4>5</vt:i4>
      </vt:variant>
      <vt:variant>
        <vt:lpstr>Slide Titles</vt:lpstr>
      </vt:variant>
      <vt:variant>
        <vt:i4>14</vt:i4>
      </vt:variant>
    </vt:vector>
  </HeadingPairs>
  <TitlesOfParts>
    <vt:vector size="21" baseType="lpstr">
      <vt:lpstr>Arial</vt:lpstr>
      <vt:lpstr>Calibri</vt:lpstr>
      <vt:lpstr>Title Slide</vt:lpstr>
      <vt:lpstr>Default no Figure #</vt:lpstr>
      <vt:lpstr>Default with Figure #</vt:lpstr>
      <vt:lpstr>Blank</vt:lpstr>
      <vt:lpstr>Text Slide no Logo</vt:lpstr>
      <vt:lpstr>COVID-19 Vaccine Access for People With Disabilities</vt:lpstr>
      <vt:lpstr>Presentation Overview</vt:lpstr>
      <vt:lpstr>COVID-19 Cases and Deaths In LTSS Settings that Primarily Serve Nonelderly Adults With Disabilities</vt:lpstr>
      <vt:lpstr>What else is known about COVID-19 among people with disabilities?</vt:lpstr>
      <vt:lpstr>How were people with disabilities reflected in state vaccine prioritization plans?</vt:lpstr>
      <vt:lpstr>Which Long-Term Care Settings are Subject to New COVID Vaccine Reporting and Education Rules?</vt:lpstr>
      <vt:lpstr>The Intersection of Medicaid and Olmstead</vt:lpstr>
      <vt:lpstr>Medicaid’s Role in Reducing Institutional Bias: Spending on Long-Term Services and Supports</vt:lpstr>
      <vt:lpstr>Medicaid’s Role In Reducing Institutional Bias: Federal Grant Programs</vt:lpstr>
      <vt:lpstr>Medicaid’s Role In Reducing Institutional Bias: Aligning Eligibility Criteria for HCBS Waivers</vt:lpstr>
      <vt:lpstr>Medicaid’s Role In Reducing Institutional Bias: Expanding Financial Eligibility for Medicaid LTSS</vt:lpstr>
      <vt:lpstr>Medicaid Waiver Waiting Lists and Other Utilization Limits</vt:lpstr>
      <vt:lpstr>Looking Ahead</vt:lpstr>
      <vt:lpstr>PowerPoint Presentation</vt:lpstr>
    </vt:vector>
  </TitlesOfParts>
  <Company>HERMES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 recommend that you keep the title to two lines</dc:title>
  <dc:creator>Priya Chidambaram</dc:creator>
  <cp:lastModifiedBy>Gabriel Navarrette</cp:lastModifiedBy>
  <cp:revision>55</cp:revision>
  <cp:lastPrinted>2021-06-28T20:12:43Z</cp:lastPrinted>
  <dcterms:created xsi:type="dcterms:W3CDTF">2020-11-19T20:54:53Z</dcterms:created>
  <dcterms:modified xsi:type="dcterms:W3CDTF">2021-06-30T19:26:00Z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0x010100F80DDD2E776BFE4A9ECD7BF84578D96B</vt:lpwstr>
  </property>
</Properties>
</file>